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7" r:id="rId2"/>
    <p:sldId id="277" r:id="rId3"/>
    <p:sldId id="258" r:id="rId4"/>
    <p:sldId id="259" r:id="rId5"/>
    <p:sldId id="260" r:id="rId6"/>
    <p:sldId id="261" r:id="rId7"/>
    <p:sldId id="262" r:id="rId8"/>
    <p:sldId id="263" r:id="rId9"/>
    <p:sldId id="264" r:id="rId10"/>
    <p:sldId id="265" r:id="rId11"/>
    <p:sldId id="266" r:id="rId12"/>
    <p:sldId id="280" r:id="rId13"/>
    <p:sldId id="267" r:id="rId14"/>
    <p:sldId id="268" r:id="rId15"/>
    <p:sldId id="269" r:id="rId16"/>
    <p:sldId id="270" r:id="rId17"/>
    <p:sldId id="271" r:id="rId18"/>
    <p:sldId id="272" r:id="rId19"/>
    <p:sldId id="273" r:id="rId20"/>
    <p:sldId id="274" r:id="rId21"/>
    <p:sldId id="279" r:id="rId22"/>
    <p:sldId id="275" r:id="rId23"/>
    <p:sldId id="276" r:id="rId24"/>
    <p:sldId id="281" r:id="rId25"/>
    <p:sldId id="278" r:id="rId26"/>
    <p:sldId id="282" r:id="rId27"/>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9B5FD9-A4B1-4437-B448-E58CE9BB6CCD}" v="22" dt="2021-02-02T07:35:06.3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755" autoAdjust="0"/>
    <p:restoredTop sz="94660"/>
  </p:normalViewPr>
  <p:slideViewPr>
    <p:cSldViewPr>
      <p:cViewPr varScale="1">
        <p:scale>
          <a:sx n="64" d="100"/>
          <a:sy n="64" d="100"/>
        </p:scale>
        <p:origin x="1488" y="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uong Quy Lê" userId="c648a43e3452e6e1" providerId="LiveId" clId="{289B5FD9-A4B1-4437-B448-E58CE9BB6CCD}"/>
    <pc:docChg chg="addSld modSld">
      <pc:chgData name="Phuong Quy Lê" userId="c648a43e3452e6e1" providerId="LiveId" clId="{289B5FD9-A4B1-4437-B448-E58CE9BB6CCD}" dt="2021-02-02T01:20:58.296" v="9" actId="478"/>
      <pc:docMkLst>
        <pc:docMk/>
      </pc:docMkLst>
      <pc:sldChg chg="delSp">
        <pc:chgData name="Phuong Quy Lê" userId="c648a43e3452e6e1" providerId="LiveId" clId="{289B5FD9-A4B1-4437-B448-E58CE9BB6CCD}" dt="2021-02-02T00:59:08.904" v="0" actId="478"/>
        <pc:sldMkLst>
          <pc:docMk/>
          <pc:sldMk cId="132262078" sldId="273"/>
        </pc:sldMkLst>
        <pc:picChg chg="del">
          <ac:chgData name="Phuong Quy Lê" userId="c648a43e3452e6e1" providerId="LiveId" clId="{289B5FD9-A4B1-4437-B448-E58CE9BB6CCD}" dt="2021-02-02T00:59:08.904" v="0" actId="478"/>
          <ac:picMkLst>
            <pc:docMk/>
            <pc:sldMk cId="132262078" sldId="273"/>
            <ac:picMk id="1026" creationId="{00000000-0000-0000-0000-000000000000}"/>
          </ac:picMkLst>
        </pc:picChg>
      </pc:sldChg>
      <pc:sldChg chg="delSp modSp">
        <pc:chgData name="Phuong Quy Lê" userId="c648a43e3452e6e1" providerId="LiveId" clId="{289B5FD9-A4B1-4437-B448-E58CE9BB6CCD}" dt="2021-02-02T01:16:35.303" v="5" actId="478"/>
        <pc:sldMkLst>
          <pc:docMk/>
          <pc:sldMk cId="1251696459" sldId="274"/>
        </pc:sldMkLst>
        <pc:picChg chg="del mod">
          <ac:chgData name="Phuong Quy Lê" userId="c648a43e3452e6e1" providerId="LiveId" clId="{289B5FD9-A4B1-4437-B448-E58CE9BB6CCD}" dt="2021-02-02T01:16:35.303" v="5" actId="478"/>
          <ac:picMkLst>
            <pc:docMk/>
            <pc:sldMk cId="1251696459" sldId="274"/>
            <ac:picMk id="5" creationId="{00000000-0000-0000-0000-000000000000}"/>
          </ac:picMkLst>
        </pc:picChg>
      </pc:sldChg>
      <pc:sldChg chg="delSp modSp add">
        <pc:chgData name="Phuong Quy Lê" userId="c648a43e3452e6e1" providerId="LiveId" clId="{289B5FD9-A4B1-4437-B448-E58CE9BB6CCD}" dt="2021-02-02T01:20:58.296" v="9" actId="478"/>
        <pc:sldMkLst>
          <pc:docMk/>
          <pc:sldMk cId="3904479864" sldId="279"/>
        </pc:sldMkLst>
        <pc:picChg chg="del mod">
          <ac:chgData name="Phuong Quy Lê" userId="c648a43e3452e6e1" providerId="LiveId" clId="{289B5FD9-A4B1-4437-B448-E58CE9BB6CCD}" dt="2021-02-02T01:20:58.296" v="9" actId="478"/>
          <ac:picMkLst>
            <pc:docMk/>
            <pc:sldMk cId="3904479864" sldId="279"/>
            <ac:picMk id="5"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009F1D-C9A7-4C5B-86CF-7DC2B291E6B6}" type="datetimeFigureOut">
              <a:rPr lang="zh-TW" altLang="en-US" smtClean="0"/>
              <a:t>2021/2/24</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AFBD63-B72C-4D86-A960-405F12B0E587}" type="slidenum">
              <a:rPr lang="zh-TW" altLang="en-US" smtClean="0"/>
              <a:t>‹#›</a:t>
            </a:fld>
            <a:endParaRPr lang="zh-TW" altLang="en-US"/>
          </a:p>
        </p:txBody>
      </p:sp>
    </p:spTree>
    <p:extLst>
      <p:ext uri="{BB962C8B-B14F-4D97-AF65-F5344CB8AC3E}">
        <p14:creationId xmlns:p14="http://schemas.microsoft.com/office/powerpoint/2010/main" val="1302689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0E0211E7-1A69-42E2-B520-BC346FFC4F06}" type="slidenum">
              <a:rPr lang="zh-TW" altLang="en-US" smtClean="0"/>
              <a:pPr/>
              <a:t>10</a:t>
            </a:fld>
            <a:endParaRPr lang="zh-TW" altLang="en-US"/>
          </a:p>
        </p:txBody>
      </p:sp>
    </p:spTree>
    <p:extLst>
      <p:ext uri="{BB962C8B-B14F-4D97-AF65-F5344CB8AC3E}">
        <p14:creationId xmlns:p14="http://schemas.microsoft.com/office/powerpoint/2010/main" val="234721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AFBD63-B72C-4D86-A960-405F12B0E587}" type="slidenum">
              <a:rPr lang="zh-TW" altLang="en-US" smtClean="0"/>
              <a:t>21</a:t>
            </a:fld>
            <a:endParaRPr lang="zh-TW" altLang="en-US"/>
          </a:p>
        </p:txBody>
      </p:sp>
    </p:spTree>
    <p:extLst>
      <p:ext uri="{BB962C8B-B14F-4D97-AF65-F5344CB8AC3E}">
        <p14:creationId xmlns:p14="http://schemas.microsoft.com/office/powerpoint/2010/main" val="1439257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zh-TW" altLang="en-US"/>
              <a:t>按一下以編輯母片標題樣式</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25AB96C7-D9D3-4BCE-9016-4FF9AFBFAEC4}" type="datetimeFigureOut">
              <a:rPr lang="zh-TW" altLang="en-US" smtClean="0"/>
              <a:t>2021/2/24</a:t>
            </a:fld>
            <a:endParaRPr lang="zh-TW" altLang="en-US"/>
          </a:p>
        </p:txBody>
      </p:sp>
      <p:sp>
        <p:nvSpPr>
          <p:cNvPr id="5" name="Footer Placeholder 4"/>
          <p:cNvSpPr>
            <a:spLocks noGrp="1"/>
          </p:cNvSpPr>
          <p:nvPr>
            <p:ph type="ftr" sz="quarter" idx="11"/>
          </p:nvPr>
        </p:nvSpPr>
        <p:spPr>
          <a:xfrm>
            <a:off x="1174044" y="5357592"/>
            <a:ext cx="5034845" cy="365125"/>
          </a:xfrm>
        </p:spPr>
        <p:txBody>
          <a:bodyPr/>
          <a:lstStyle/>
          <a:p>
            <a:endParaRPr lang="zh-TW" alt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B38DDC8A-7958-4FE9-8E50-316EDC59D047}"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Vertical Text Placeholder 2"/>
          <p:cNvSpPr>
            <a:spLocks noGrp="1"/>
          </p:cNvSpPr>
          <p:nvPr>
            <p:ph type="body" orient="vert" idx="1"/>
          </p:nvPr>
        </p:nvSpPr>
        <p:spPr/>
        <p:txBody>
          <a:bodyPr vert="eaVert" anchor="ct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fld id="{25AB96C7-D9D3-4BCE-9016-4FF9AFBFAEC4}" type="datetimeFigureOut">
              <a:rPr lang="zh-TW" altLang="en-US" smtClean="0"/>
              <a:t>2021/2/24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38DDC8A-7958-4FE9-8E50-316EDC59D047}"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fld id="{25AB96C7-D9D3-4BCE-9016-4FF9AFBFAEC4}" type="datetimeFigureOut">
              <a:rPr lang="zh-TW" altLang="en-US" smtClean="0"/>
              <a:t>2021/2/24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38DDC8A-7958-4FE9-8E50-316EDC59D047}"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fld id="{25AB96C7-D9D3-4BCE-9016-4FF9AFBFAEC4}" type="datetimeFigureOut">
              <a:rPr lang="zh-TW" altLang="en-US" smtClean="0"/>
              <a:t>2021/2/24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38DDC8A-7958-4FE9-8E50-316EDC59D047}"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zh-TW" altLang="en-US"/>
              <a:t>按一下以編輯母片標題樣式</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25AB96C7-D9D3-4BCE-9016-4FF9AFBFAEC4}" type="datetimeFigureOut">
              <a:rPr lang="zh-TW" altLang="en-US" smtClean="0"/>
              <a:t>2021/2/24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38DDC8A-7958-4FE9-8E50-316EDC59D047}"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5" name="Date Placeholder 4"/>
          <p:cNvSpPr>
            <a:spLocks noGrp="1"/>
          </p:cNvSpPr>
          <p:nvPr>
            <p:ph type="dt" sz="half" idx="10"/>
          </p:nvPr>
        </p:nvSpPr>
        <p:spPr/>
        <p:txBody>
          <a:bodyPr/>
          <a:lstStyle/>
          <a:p>
            <a:fld id="{25AB96C7-D9D3-4BCE-9016-4FF9AFBFAEC4}" type="datetimeFigureOut">
              <a:rPr lang="zh-TW" altLang="en-US" smtClean="0"/>
              <a:t>2021/2/24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38DDC8A-7958-4FE9-8E50-316EDC59D047}" type="slidenum">
              <a:rPr lang="zh-TW" altLang="en-US" smtClean="0"/>
              <a:t>‹#›</a:t>
            </a:fld>
            <a:endParaRPr lang="zh-TW" altLang="en-US"/>
          </a:p>
        </p:txBody>
      </p:sp>
      <p:sp>
        <p:nvSpPr>
          <p:cNvPr id="9" name="Content Placeholder 8"/>
          <p:cNvSpPr>
            <a:spLocks noGrp="1"/>
          </p:cNvSpPr>
          <p:nvPr>
            <p:ph sz="quarter" idx="13"/>
          </p:nvPr>
        </p:nvSpPr>
        <p:spPr>
          <a:xfrm>
            <a:off x="1298448" y="2121407"/>
            <a:ext cx="3200400" cy="3602736"/>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7" name="Date Placeholder 6"/>
          <p:cNvSpPr>
            <a:spLocks noGrp="1"/>
          </p:cNvSpPr>
          <p:nvPr>
            <p:ph type="dt" sz="half" idx="10"/>
          </p:nvPr>
        </p:nvSpPr>
        <p:spPr/>
        <p:txBody>
          <a:bodyPr/>
          <a:lstStyle/>
          <a:p>
            <a:fld id="{25AB96C7-D9D3-4BCE-9016-4FF9AFBFAEC4}" type="datetimeFigureOut">
              <a:rPr lang="zh-TW" altLang="en-US" smtClean="0"/>
              <a:t>2021/2/24</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B38DDC8A-7958-4FE9-8E50-316EDC59D047}" type="slidenum">
              <a:rPr lang="zh-TW" altLang="en-US" smtClean="0"/>
              <a:t>‹#›</a:t>
            </a:fld>
            <a:endParaRPr lang="zh-TW" altLang="en-US"/>
          </a:p>
        </p:txBody>
      </p:sp>
      <p:sp>
        <p:nvSpPr>
          <p:cNvPr id="11" name="Content Placeholder 10"/>
          <p:cNvSpPr>
            <a:spLocks noGrp="1"/>
          </p:cNvSpPr>
          <p:nvPr>
            <p:ph sz="quarter" idx="13"/>
          </p:nvPr>
        </p:nvSpPr>
        <p:spPr>
          <a:xfrm>
            <a:off x="1298448" y="2944368"/>
            <a:ext cx="3227832" cy="2779776"/>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Date Placeholder 2"/>
          <p:cNvSpPr>
            <a:spLocks noGrp="1"/>
          </p:cNvSpPr>
          <p:nvPr>
            <p:ph type="dt" sz="half" idx="10"/>
          </p:nvPr>
        </p:nvSpPr>
        <p:spPr/>
        <p:txBody>
          <a:bodyPr/>
          <a:lstStyle/>
          <a:p>
            <a:fld id="{25AB96C7-D9D3-4BCE-9016-4FF9AFBFAEC4}" type="datetimeFigureOut">
              <a:rPr lang="zh-TW" altLang="en-US" smtClean="0"/>
              <a:t>2021/2/24</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B38DDC8A-7958-4FE9-8E50-316EDC59D047}"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AB96C7-D9D3-4BCE-9016-4FF9AFBFAEC4}" type="datetimeFigureOut">
              <a:rPr lang="zh-TW" altLang="en-US" smtClean="0"/>
              <a:t>2021/2/24</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B38DDC8A-7958-4FE9-8E50-316EDC59D047}"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zh-TW" altLang="en-US"/>
              <a:t>按一下以編輯母片標題樣式</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a:xfrm rot="60000">
            <a:off x="6341698" y="5885672"/>
            <a:ext cx="1213821" cy="365125"/>
          </a:xfrm>
        </p:spPr>
        <p:txBody>
          <a:bodyPr/>
          <a:lstStyle/>
          <a:p>
            <a:fld id="{25AB96C7-D9D3-4BCE-9016-4FF9AFBFAEC4}" type="datetimeFigureOut">
              <a:rPr lang="zh-TW" altLang="en-US" smtClean="0"/>
              <a:t>2021/2/24</a:t>
            </a:fld>
            <a:endParaRPr lang="zh-TW" altLang="en-US"/>
          </a:p>
        </p:txBody>
      </p:sp>
      <p:sp>
        <p:nvSpPr>
          <p:cNvPr id="6" name="Footer Placeholder 5"/>
          <p:cNvSpPr>
            <a:spLocks noGrp="1"/>
          </p:cNvSpPr>
          <p:nvPr>
            <p:ph type="ftr" sz="quarter" idx="11"/>
          </p:nvPr>
        </p:nvSpPr>
        <p:spPr>
          <a:xfrm rot="-60000">
            <a:off x="914554" y="5829261"/>
            <a:ext cx="3522607" cy="365125"/>
          </a:xfrm>
        </p:spPr>
        <p:txBody>
          <a:bodyPr/>
          <a:lstStyle/>
          <a:p>
            <a:endParaRPr lang="zh-TW" altLang="en-US"/>
          </a:p>
        </p:txBody>
      </p:sp>
      <p:sp>
        <p:nvSpPr>
          <p:cNvPr id="7" name="Slide Number Placeholder 6"/>
          <p:cNvSpPr>
            <a:spLocks noGrp="1"/>
          </p:cNvSpPr>
          <p:nvPr>
            <p:ph type="sldNum" sz="quarter" idx="12"/>
          </p:nvPr>
        </p:nvSpPr>
        <p:spPr>
          <a:xfrm rot="60000">
            <a:off x="7557313" y="5896961"/>
            <a:ext cx="554023" cy="365125"/>
          </a:xfrm>
        </p:spPr>
        <p:txBody>
          <a:bodyPr/>
          <a:lstStyle/>
          <a:p>
            <a:fld id="{B38DDC8A-7958-4FE9-8E50-316EDC59D047}"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zh-TW" altLang="en-US"/>
              <a:t>按一下以編輯母片標題樣式</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a:xfrm rot="60000">
            <a:off x="6345936" y="5888737"/>
            <a:ext cx="1213821" cy="365125"/>
          </a:xfrm>
        </p:spPr>
        <p:txBody>
          <a:bodyPr/>
          <a:lstStyle/>
          <a:p>
            <a:fld id="{25AB96C7-D9D3-4BCE-9016-4FF9AFBFAEC4}" type="datetimeFigureOut">
              <a:rPr lang="zh-TW" altLang="en-US" smtClean="0"/>
              <a:t>2021/2/24</a:t>
            </a:fld>
            <a:endParaRPr lang="zh-TW" altLang="en-US"/>
          </a:p>
        </p:txBody>
      </p:sp>
      <p:sp>
        <p:nvSpPr>
          <p:cNvPr id="6" name="Footer Placeholder 5"/>
          <p:cNvSpPr>
            <a:spLocks noGrp="1"/>
          </p:cNvSpPr>
          <p:nvPr>
            <p:ph type="ftr" sz="quarter" idx="11"/>
          </p:nvPr>
        </p:nvSpPr>
        <p:spPr>
          <a:xfrm rot="-60000">
            <a:off x="914569" y="5831037"/>
            <a:ext cx="3319043" cy="365125"/>
          </a:xfrm>
        </p:spPr>
        <p:txBody>
          <a:bodyPr/>
          <a:lstStyle/>
          <a:p>
            <a:endParaRPr lang="zh-TW" altLang="en-US"/>
          </a:p>
        </p:txBody>
      </p:sp>
      <p:sp>
        <p:nvSpPr>
          <p:cNvPr id="7" name="Slide Number Placeholder 6"/>
          <p:cNvSpPr>
            <a:spLocks noGrp="1"/>
          </p:cNvSpPr>
          <p:nvPr>
            <p:ph type="sldNum" sz="quarter" idx="12"/>
          </p:nvPr>
        </p:nvSpPr>
        <p:spPr>
          <a:xfrm rot="60000">
            <a:off x="7562089" y="5900026"/>
            <a:ext cx="554023" cy="365125"/>
          </a:xfrm>
        </p:spPr>
        <p:txBody>
          <a:bodyPr/>
          <a:lstStyle/>
          <a:p>
            <a:fld id="{B38DDC8A-7958-4FE9-8E50-316EDC59D047}"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25AB96C7-D9D3-4BCE-9016-4FF9AFBFAEC4}" type="datetimeFigureOut">
              <a:rPr lang="zh-TW" altLang="en-US" smtClean="0"/>
              <a:t>2021/2/24</a:t>
            </a:fld>
            <a:endParaRPr lang="zh-TW" alt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zh-TW" alt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B38DDC8A-7958-4FE9-8E50-316EDC59D047}"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pydoing.blogspot.tw/2014/07/python-guide.html" TargetMode="External"/><Relationship Id="rId2" Type="http://schemas.openxmlformats.org/officeDocument/2006/relationships/hyperlink" Target="http://openhome.cc/Gossip/CppGossip/DataType.html" TargetMode="External"/><Relationship Id="rId1" Type="http://schemas.openxmlformats.org/officeDocument/2006/relationships/slideLayout" Target="../slideLayouts/slideLayout2.xml"/><Relationship Id="rId5" Type="http://schemas.openxmlformats.org/officeDocument/2006/relationships/hyperlink" Target="https://msdn.microsoft.com/zh-tw/library/bx185bk6.aspx" TargetMode="External"/><Relationship Id="rId4" Type="http://schemas.openxmlformats.org/officeDocument/2006/relationships/hyperlink" Target="http://www.w3cschool.cc/python/python-tutorial.html" TargetMode="Externa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dirty="0">
                <a:latin typeface="+mn-lt"/>
              </a:rPr>
              <a:t>Basic Knowledge in Python</a:t>
            </a:r>
            <a:endParaRPr lang="zh-TW" altLang="en-US" dirty="0">
              <a:latin typeface="+mn-lt"/>
            </a:endParaRPr>
          </a:p>
        </p:txBody>
      </p:sp>
      <p:sp>
        <p:nvSpPr>
          <p:cNvPr id="3" name="副標題 2"/>
          <p:cNvSpPr>
            <a:spLocks noGrp="1"/>
          </p:cNvSpPr>
          <p:nvPr>
            <p:ph type="subTitle" idx="1"/>
          </p:nvPr>
        </p:nvSpPr>
        <p:spPr/>
        <p:txBody>
          <a:bodyPr/>
          <a:lstStyle/>
          <a:p>
            <a:endParaRPr lang="zh-TW" altLang="en-US"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a:t>
            </a:fld>
            <a:endParaRPr lang="zh-TW" altLang="en-US"/>
          </a:p>
        </p:txBody>
      </p:sp>
    </p:spTree>
    <p:extLst>
      <p:ext uri="{BB962C8B-B14F-4D97-AF65-F5344CB8AC3E}">
        <p14:creationId xmlns:p14="http://schemas.microsoft.com/office/powerpoint/2010/main" val="3444550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89377" y="834523"/>
            <a:ext cx="6965245" cy="1202485"/>
          </a:xfrm>
        </p:spPr>
        <p:txBody>
          <a:bodyPr/>
          <a:lstStyle/>
          <a:p>
            <a:r>
              <a:rPr lang="en-US" altLang="zh-TW" dirty="0">
                <a:latin typeface="+mn-lt"/>
              </a:rPr>
              <a:t>Data type</a:t>
            </a:r>
            <a:endParaRPr lang="zh-TW" altLang="en-US" dirty="0">
              <a:latin typeface="+mn-lt"/>
            </a:endParaRP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10</a:t>
            </a:fld>
            <a:endParaRPr lang="zh-TW" altLang="en-US"/>
          </a:p>
        </p:txBody>
      </p:sp>
      <p:sp>
        <p:nvSpPr>
          <p:cNvPr id="7" name="內容版面配置區 2"/>
          <p:cNvSpPr txBox="1">
            <a:spLocks/>
          </p:cNvSpPr>
          <p:nvPr/>
        </p:nvSpPr>
        <p:spPr>
          <a:xfrm>
            <a:off x="1702409" y="2114213"/>
            <a:ext cx="5103669" cy="3240360"/>
          </a:xfrm>
          <a:prstGeom prst="rect">
            <a:avLst/>
          </a:prstGeom>
        </p:spPr>
        <p:txBody>
          <a:bodyPr vert="horz" lIns="91440" tIns="45720" rIns="91440" bIns="45720" rtlCol="0" anchor="t">
            <a:normAutofit/>
          </a:bodyPr>
          <a:lst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a:lstStyle>
          <a:p>
            <a:r>
              <a:rPr lang="en-US" altLang="zh-TW" dirty="0" err="1" smtClean="0"/>
              <a:t>E.g</a:t>
            </a:r>
            <a:r>
              <a:rPr lang="en-US" altLang="zh-TW" dirty="0" smtClean="0"/>
              <a:t>:</a:t>
            </a:r>
            <a:endParaRPr lang="en-US" altLang="zh-TW" dirty="0"/>
          </a:p>
          <a:p>
            <a:endParaRPr lang="en-US" altLang="zh-TW" dirty="0"/>
          </a:p>
          <a:p>
            <a:endParaRPr lang="en-US" altLang="zh-TW" dirty="0"/>
          </a:p>
          <a:p>
            <a:endParaRPr lang="en-US" altLang="zh-TW" dirty="0"/>
          </a:p>
          <a:p>
            <a:endParaRPr lang="en-US" altLang="zh-TW" dirty="0"/>
          </a:p>
          <a:p>
            <a:endParaRPr lang="en-US" altLang="zh-TW" dirty="0"/>
          </a:p>
          <a:p>
            <a:pPr marL="0" indent="-365760"/>
            <a:r>
              <a:rPr lang="en-US" altLang="zh-TW" dirty="0" smtClean="0"/>
              <a:t>Result:</a:t>
            </a:r>
            <a:endParaRPr lang="en-US" altLang="zh-TW" dirty="0"/>
          </a:p>
          <a:p>
            <a:endParaRPr lang="en-US" altLang="zh-TW" dirty="0"/>
          </a:p>
          <a:p>
            <a:endParaRPr lang="en-US" altLang="zh-TW" dirty="0"/>
          </a:p>
          <a:p>
            <a:endParaRPr lang="en-US" altLang="zh-TW" dirty="0"/>
          </a:p>
          <a:p>
            <a:endParaRPr lang="en-US" altLang="zh-TW" dirty="0"/>
          </a:p>
          <a:p>
            <a:endParaRPr lang="en-US" altLang="zh-TW" dirty="0"/>
          </a:p>
          <a:p>
            <a:pPr marL="0" indent="0">
              <a:buFont typeface="Brush Script MT" pitchFamily="66" charset="0"/>
              <a:buNone/>
            </a:pPr>
            <a:endParaRPr lang="en-US" altLang="zh-TW" dirty="0"/>
          </a:p>
          <a:p>
            <a:endParaRPr lang="zh-TW" altLang="en-US" dirty="0"/>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24796" r="74197" b="65572"/>
          <a:stretch/>
        </p:blipFill>
        <p:spPr bwMode="auto">
          <a:xfrm>
            <a:off x="3449608" y="5373216"/>
            <a:ext cx="2160240" cy="8500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矩形 5"/>
          <p:cNvSpPr/>
          <p:nvPr/>
        </p:nvSpPr>
        <p:spPr>
          <a:xfrm>
            <a:off x="62226" y="5329934"/>
            <a:ext cx="2245166"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365760" lvl="1" indent="0">
              <a:buNone/>
            </a:pPr>
            <a:r>
              <a:rPr lang="en-US" altLang="zh-TW" dirty="0"/>
              <a:t>print(type(Integer))</a:t>
            </a:r>
          </a:p>
        </p:txBody>
      </p:sp>
      <p:cxnSp>
        <p:nvCxnSpPr>
          <p:cNvPr id="8" name="直線單箭頭接點 7"/>
          <p:cNvCxnSpPr/>
          <p:nvPr/>
        </p:nvCxnSpPr>
        <p:spPr>
          <a:xfrm>
            <a:off x="2323024" y="5459370"/>
            <a:ext cx="11688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a:off x="77858" y="5786534"/>
            <a:ext cx="2245166" cy="369332"/>
          </a:xfrm>
          <a:prstGeom prst="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wrap="none">
            <a:spAutoFit/>
          </a:bodyPr>
          <a:lstStyle/>
          <a:p>
            <a:pPr marL="365760" lvl="1" indent="0">
              <a:buNone/>
            </a:pPr>
            <a:r>
              <a:rPr lang="en-US" altLang="zh-TW" dirty="0"/>
              <a:t>print(type(String))</a:t>
            </a:r>
          </a:p>
        </p:txBody>
      </p:sp>
      <p:cxnSp>
        <p:nvCxnSpPr>
          <p:cNvPr id="15" name="直線單箭頭接點 14"/>
          <p:cNvCxnSpPr/>
          <p:nvPr/>
        </p:nvCxnSpPr>
        <p:spPr>
          <a:xfrm>
            <a:off x="2338656" y="5915970"/>
            <a:ext cx="1168856" cy="0"/>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7" name="矩形 16"/>
          <p:cNvSpPr/>
          <p:nvPr/>
        </p:nvSpPr>
        <p:spPr>
          <a:xfrm>
            <a:off x="5868144" y="5518154"/>
            <a:ext cx="2076851" cy="369332"/>
          </a:xfrm>
          <a:prstGeom prst="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wrap="none">
            <a:spAutoFit/>
          </a:bodyPr>
          <a:lstStyle/>
          <a:p>
            <a:pPr marL="365760" lvl="1" indent="0">
              <a:buNone/>
            </a:pPr>
            <a:r>
              <a:rPr lang="en-US" altLang="zh-TW" dirty="0"/>
              <a:t>print(type(Float))</a:t>
            </a:r>
          </a:p>
        </p:txBody>
      </p:sp>
      <p:cxnSp>
        <p:nvCxnSpPr>
          <p:cNvPr id="18" name="直線單箭頭接點 17"/>
          <p:cNvCxnSpPr>
            <a:stCxn id="17" idx="1"/>
          </p:cNvCxnSpPr>
          <p:nvPr/>
        </p:nvCxnSpPr>
        <p:spPr>
          <a:xfrm flipH="1" flipV="1">
            <a:off x="5163526" y="5685196"/>
            <a:ext cx="704618" cy="17624"/>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21" name="矩形 20"/>
          <p:cNvSpPr/>
          <p:nvPr/>
        </p:nvSpPr>
        <p:spPr>
          <a:xfrm>
            <a:off x="5783986" y="6155866"/>
            <a:ext cx="2426305"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365760" lvl="1" indent="0">
              <a:buNone/>
            </a:pPr>
            <a:r>
              <a:rPr lang="en-US" altLang="zh-TW" dirty="0"/>
              <a:t>print(type(Complex))</a:t>
            </a:r>
          </a:p>
        </p:txBody>
      </p:sp>
      <p:cxnSp>
        <p:nvCxnSpPr>
          <p:cNvPr id="22" name="直線單箭頭接點 21"/>
          <p:cNvCxnSpPr>
            <a:stCxn id="21" idx="1"/>
          </p:cNvCxnSpPr>
          <p:nvPr/>
        </p:nvCxnSpPr>
        <p:spPr>
          <a:xfrm flipH="1" flipV="1">
            <a:off x="5271730" y="6155866"/>
            <a:ext cx="512256" cy="1846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F40A222E-AC95-40C3-A58F-856CFC2779D3}"/>
              </a:ext>
            </a:extLst>
          </p:cNvPr>
          <p:cNvSpPr txBox="1"/>
          <p:nvPr/>
        </p:nvSpPr>
        <p:spPr>
          <a:xfrm>
            <a:off x="3098202" y="1972729"/>
            <a:ext cx="4956420" cy="2800767"/>
          </a:xfrm>
          <a:prstGeom prst="rect">
            <a:avLst/>
          </a:prstGeom>
          <a:solidFill>
            <a:schemeClr val="bg1"/>
          </a:solidFill>
        </p:spPr>
        <p:txBody>
          <a:bodyPr wrap="square">
            <a:spAutoFit/>
          </a:bodyPr>
          <a:lstStyle/>
          <a:p>
            <a:pPr marL="365760" lvl="1" indent="0">
              <a:buNone/>
            </a:pPr>
            <a:r>
              <a:rPr lang="en-US" altLang="zh-TW" sz="2200" dirty="0"/>
              <a:t>Integer</a:t>
            </a:r>
            <a:r>
              <a:rPr lang="zh-TW" altLang="en-US" sz="2200" dirty="0"/>
              <a:t> </a:t>
            </a:r>
            <a:r>
              <a:rPr lang="en-US" altLang="zh-TW" sz="2200" dirty="0"/>
              <a:t>= 100 </a:t>
            </a:r>
            <a:r>
              <a:rPr lang="en-US" altLang="zh-TW" sz="2200" dirty="0">
                <a:solidFill>
                  <a:srgbClr val="FF0000"/>
                </a:solidFill>
              </a:rPr>
              <a:t># Integer</a:t>
            </a:r>
          </a:p>
          <a:p>
            <a:pPr marL="365760" lvl="1" indent="0">
              <a:buNone/>
            </a:pPr>
            <a:r>
              <a:rPr lang="en-US" altLang="zh-TW" sz="2200" dirty="0"/>
              <a:t>Float = 1000.0 </a:t>
            </a:r>
            <a:r>
              <a:rPr lang="en-US" altLang="zh-TW" sz="2200" dirty="0">
                <a:solidFill>
                  <a:srgbClr val="FF0000"/>
                </a:solidFill>
              </a:rPr>
              <a:t># Floating point</a:t>
            </a:r>
            <a:r>
              <a:rPr lang="zh-TW" altLang="en-US" sz="2200" dirty="0">
                <a:solidFill>
                  <a:srgbClr val="FF0000"/>
                </a:solidFill>
              </a:rPr>
              <a:t/>
            </a:r>
            <a:br>
              <a:rPr lang="zh-TW" altLang="en-US" sz="2200" dirty="0">
                <a:solidFill>
                  <a:srgbClr val="FF0000"/>
                </a:solidFill>
              </a:rPr>
            </a:br>
            <a:r>
              <a:rPr lang="en-US" altLang="zh-TW" sz="2200" dirty="0"/>
              <a:t>String= "John" </a:t>
            </a:r>
            <a:r>
              <a:rPr lang="en-US" altLang="zh-TW" sz="2200" dirty="0">
                <a:solidFill>
                  <a:srgbClr val="FF0000"/>
                </a:solidFill>
              </a:rPr>
              <a:t># </a:t>
            </a:r>
            <a:r>
              <a:rPr lang="en-US" altLang="zh-TW" sz="2200" dirty="0" smtClean="0">
                <a:solidFill>
                  <a:srgbClr val="FF0000"/>
                </a:solidFill>
              </a:rPr>
              <a:t>A list of characters</a:t>
            </a:r>
            <a:endParaRPr lang="vi-VN" altLang="zh-TW" sz="2200" dirty="0">
              <a:solidFill>
                <a:srgbClr val="FF0000"/>
              </a:solidFill>
            </a:endParaRPr>
          </a:p>
          <a:p>
            <a:pPr marL="365760" lvl="1" indent="0">
              <a:buNone/>
            </a:pPr>
            <a:r>
              <a:rPr lang="en-US" altLang="zh-TW" sz="2200" dirty="0"/>
              <a:t>Complex= (-1+2j)</a:t>
            </a:r>
            <a:r>
              <a:rPr lang="en-US" altLang="zh-TW" sz="2200" dirty="0">
                <a:solidFill>
                  <a:srgbClr val="FF0000"/>
                </a:solidFill>
              </a:rPr>
              <a:t> </a:t>
            </a:r>
            <a:r>
              <a:rPr lang="en-US" altLang="zh-TW" sz="2200" dirty="0" smtClean="0">
                <a:solidFill>
                  <a:srgbClr val="FF0000"/>
                </a:solidFill>
              </a:rPr>
              <a:t>#</a:t>
            </a:r>
            <a:r>
              <a:rPr lang="en-US" altLang="zh-TW" sz="2200" dirty="0">
                <a:solidFill>
                  <a:srgbClr val="FF0000"/>
                </a:solidFill>
              </a:rPr>
              <a:t> </a:t>
            </a:r>
            <a:r>
              <a:rPr lang="en-US" altLang="zh-TW" sz="2200" dirty="0" smtClean="0">
                <a:solidFill>
                  <a:srgbClr val="FF0000"/>
                </a:solidFill>
              </a:rPr>
              <a:t>Complex number</a:t>
            </a:r>
            <a:endParaRPr lang="vi-VN" altLang="zh-TW" sz="2200" dirty="0">
              <a:solidFill>
                <a:srgbClr val="FF0000"/>
              </a:solidFill>
            </a:endParaRPr>
          </a:p>
          <a:p>
            <a:pPr marL="365760" lvl="1" indent="0">
              <a:buNone/>
            </a:pPr>
            <a:r>
              <a:rPr lang="en-US" altLang="zh-TW" sz="2200" dirty="0"/>
              <a:t>print(type(Integer))</a:t>
            </a:r>
          </a:p>
          <a:p>
            <a:pPr marL="365760" lvl="1" indent="0">
              <a:buNone/>
            </a:pPr>
            <a:r>
              <a:rPr lang="en-US" altLang="zh-TW" sz="2200" dirty="0"/>
              <a:t>print(type(Float))</a:t>
            </a:r>
          </a:p>
          <a:p>
            <a:pPr marL="365760" lvl="1" indent="0">
              <a:buNone/>
            </a:pPr>
            <a:r>
              <a:rPr lang="en-US" altLang="zh-TW" sz="2200" dirty="0"/>
              <a:t>print(type(String))</a:t>
            </a:r>
          </a:p>
          <a:p>
            <a:pPr marL="365760" lvl="1" indent="0">
              <a:buNone/>
            </a:pPr>
            <a:r>
              <a:rPr lang="en-US" altLang="zh-TW" sz="2200" dirty="0"/>
              <a:t>print(type(Complex))</a:t>
            </a:r>
          </a:p>
        </p:txBody>
      </p:sp>
    </p:spTree>
    <p:extLst>
      <p:ext uri="{BB962C8B-B14F-4D97-AF65-F5344CB8AC3E}">
        <p14:creationId xmlns:p14="http://schemas.microsoft.com/office/powerpoint/2010/main" val="3675786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mn-lt"/>
              </a:rPr>
              <a:t>Basic operators</a:t>
            </a:r>
            <a:endParaRPr lang="zh-TW" altLang="en-US" dirty="0">
              <a:latin typeface="+mn-lt"/>
            </a:endParaRPr>
          </a:p>
        </p:txBody>
      </p:sp>
      <p:sp>
        <p:nvSpPr>
          <p:cNvPr id="3" name="內容版面配置區 2"/>
          <p:cNvSpPr>
            <a:spLocks noGrp="1"/>
          </p:cNvSpPr>
          <p:nvPr>
            <p:ph idx="1"/>
          </p:nvPr>
        </p:nvSpPr>
        <p:spPr>
          <a:xfrm>
            <a:off x="1259632" y="2267086"/>
            <a:ext cx="6800636" cy="3878245"/>
          </a:xfrm>
        </p:spPr>
        <p:txBody>
          <a:bodyPr>
            <a:noAutofit/>
          </a:bodyPr>
          <a:lstStyle/>
          <a:p>
            <a:r>
              <a:rPr lang="en-US" altLang="zh-TW" dirty="0"/>
              <a:t>Arithmetic </a:t>
            </a:r>
            <a:r>
              <a:rPr lang="en-US" altLang="zh-TW" dirty="0" smtClean="0"/>
              <a:t>operators</a:t>
            </a:r>
          </a:p>
          <a:p>
            <a:pPr lvl="1"/>
            <a:r>
              <a:rPr lang="en-US" altLang="zh-TW" dirty="0" smtClean="0"/>
              <a:t>Used </a:t>
            </a:r>
            <a:r>
              <a:rPr lang="en-US" altLang="zh-TW" dirty="0"/>
              <a:t>in integers and floating-point </a:t>
            </a:r>
            <a:r>
              <a:rPr lang="en-US" altLang="zh-TW" dirty="0" smtClean="0"/>
              <a:t>numbers</a:t>
            </a:r>
          </a:p>
          <a:p>
            <a:pPr lvl="1"/>
            <a:r>
              <a:rPr lang="en-US" altLang="zh-TW" dirty="0" smtClean="0"/>
              <a:t>The </a:t>
            </a:r>
            <a:r>
              <a:rPr lang="en-US" altLang="zh-TW" dirty="0"/>
              <a:t>calculation results are also integers or floating-point </a:t>
            </a:r>
            <a:r>
              <a:rPr lang="en-US" altLang="zh-TW" dirty="0" smtClean="0"/>
              <a:t>numbers</a:t>
            </a:r>
            <a:endParaRPr lang="en-US" altLang="zh-TW" dirty="0"/>
          </a:p>
          <a:p>
            <a:endParaRPr lang="en-US" altLang="zh-TW" dirty="0"/>
          </a:p>
          <a:p>
            <a:r>
              <a:rPr lang="en-US" altLang="zh-TW" dirty="0"/>
              <a:t>Bitwise </a:t>
            </a:r>
            <a:r>
              <a:rPr lang="en-US" altLang="zh-TW" dirty="0" smtClean="0"/>
              <a:t>operators</a:t>
            </a:r>
          </a:p>
          <a:p>
            <a:pPr lvl="1"/>
            <a:r>
              <a:rPr lang="en-US" altLang="zh-TW" dirty="0" smtClean="0"/>
              <a:t>Operate on the operands that are streams of binary bits (each bit is zero </a:t>
            </a:r>
            <a:r>
              <a:rPr lang="en-US" altLang="zh-TW" dirty="0"/>
              <a:t>or </a:t>
            </a:r>
            <a:r>
              <a:rPr lang="en-US" altLang="zh-TW" dirty="0" smtClean="0"/>
              <a:t>one)</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11</a:t>
            </a:fld>
            <a:endParaRPr lang="zh-TW" altLang="en-US"/>
          </a:p>
        </p:txBody>
      </p:sp>
    </p:spTree>
    <p:extLst>
      <p:ext uri="{BB962C8B-B14F-4D97-AF65-F5344CB8AC3E}">
        <p14:creationId xmlns:p14="http://schemas.microsoft.com/office/powerpoint/2010/main" val="724287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Basic operators</a:t>
            </a:r>
            <a:endParaRPr lang="zh-TW" altLang="en-US" dirty="0">
              <a:latin typeface="+mn-lt"/>
            </a:endParaRPr>
          </a:p>
        </p:txBody>
      </p:sp>
      <p:sp>
        <p:nvSpPr>
          <p:cNvPr id="3" name="內容版面配置區 2"/>
          <p:cNvSpPr>
            <a:spLocks noGrp="1"/>
          </p:cNvSpPr>
          <p:nvPr>
            <p:ph idx="1"/>
          </p:nvPr>
        </p:nvSpPr>
        <p:spPr>
          <a:xfrm>
            <a:off x="1407693" y="1972272"/>
            <a:ext cx="6512604" cy="3878245"/>
          </a:xfrm>
        </p:spPr>
        <p:txBody>
          <a:bodyPr>
            <a:noAutofit/>
          </a:bodyPr>
          <a:lstStyle/>
          <a:p>
            <a:r>
              <a:rPr lang="en-US" altLang="zh-TW" dirty="0"/>
              <a:t>Assignment </a:t>
            </a:r>
            <a:r>
              <a:rPr lang="en-US" altLang="zh-TW" dirty="0" smtClean="0"/>
              <a:t>operator</a:t>
            </a:r>
          </a:p>
          <a:p>
            <a:pPr lvl="1" algn="just"/>
            <a:r>
              <a:rPr lang="en-US" altLang="zh-TW" dirty="0" smtClean="0"/>
              <a:t>Assign </a:t>
            </a:r>
            <a:r>
              <a:rPr lang="en-US" altLang="zh-TW" dirty="0"/>
              <a:t>the value on the right side of the equal sign to the variable on the left</a:t>
            </a:r>
            <a:endParaRPr lang="en-US" altLang="zh-TW" dirty="0" smtClean="0"/>
          </a:p>
          <a:p>
            <a:endParaRPr lang="en-US" altLang="zh-TW" dirty="0"/>
          </a:p>
          <a:p>
            <a:r>
              <a:rPr lang="en-US" altLang="zh-TW" dirty="0"/>
              <a:t>Relational </a:t>
            </a:r>
            <a:r>
              <a:rPr lang="en-US" altLang="zh-TW" dirty="0" smtClean="0"/>
              <a:t>operator</a:t>
            </a:r>
          </a:p>
          <a:p>
            <a:pPr lvl="1" algn="just"/>
            <a:r>
              <a:rPr lang="en-US" altLang="zh-TW" dirty="0" smtClean="0"/>
              <a:t>The </a:t>
            </a:r>
            <a:r>
              <a:rPr lang="en-US" altLang="zh-TW" dirty="0"/>
              <a:t>result </a:t>
            </a:r>
            <a:r>
              <a:rPr lang="en-US" altLang="zh-TW" dirty="0" smtClean="0"/>
              <a:t>obtained </a:t>
            </a:r>
            <a:r>
              <a:rPr lang="en-US" altLang="zh-TW" dirty="0"/>
              <a:t>by the equality </a:t>
            </a:r>
            <a:r>
              <a:rPr lang="en-US" altLang="zh-TW" dirty="0" smtClean="0"/>
              <a:t>or </a:t>
            </a:r>
            <a:r>
              <a:rPr lang="en-US" altLang="zh-TW" dirty="0"/>
              <a:t>relational </a:t>
            </a:r>
            <a:r>
              <a:rPr lang="en-US" altLang="zh-TW" dirty="0" smtClean="0"/>
              <a:t>operator is </a:t>
            </a:r>
            <a:r>
              <a:rPr lang="en-US" altLang="zh-TW" dirty="0"/>
              <a:t>Boolean </a:t>
            </a:r>
            <a:r>
              <a:rPr lang="en-US" altLang="zh-TW" dirty="0" smtClean="0"/>
              <a:t>value that is </a:t>
            </a:r>
            <a:r>
              <a:rPr lang="en-US" altLang="zh-TW" dirty="0"/>
              <a:t>True or </a:t>
            </a:r>
            <a:r>
              <a:rPr lang="en-US" altLang="zh-TW" dirty="0" smtClean="0"/>
              <a:t>False</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12</a:t>
            </a:fld>
            <a:endParaRPr lang="zh-TW" altLang="en-US"/>
          </a:p>
        </p:txBody>
      </p:sp>
    </p:spTree>
    <p:extLst>
      <p:ext uri="{BB962C8B-B14F-4D97-AF65-F5344CB8AC3E}">
        <p14:creationId xmlns:p14="http://schemas.microsoft.com/office/powerpoint/2010/main" val="3042962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Basic operators</a:t>
            </a:r>
            <a:endParaRPr lang="zh-TW" altLang="en-US" dirty="0">
              <a:latin typeface="+mn-lt"/>
            </a:endParaRPr>
          </a:p>
        </p:txBody>
      </p:sp>
      <p:graphicFrame>
        <p:nvGraphicFramePr>
          <p:cNvPr id="8" name="內容版面配置區 7"/>
          <p:cNvGraphicFramePr>
            <a:graphicFrameLocks noGrp="1"/>
          </p:cNvGraphicFramePr>
          <p:nvPr>
            <p:ph idx="1"/>
            <p:extLst>
              <p:ext uri="{D42A27DB-BD31-4B8C-83A1-F6EECF244321}">
                <p14:modId xmlns:p14="http://schemas.microsoft.com/office/powerpoint/2010/main" val="858807147"/>
              </p:ext>
            </p:extLst>
          </p:nvPr>
        </p:nvGraphicFramePr>
        <p:xfrm>
          <a:off x="1773036" y="2852936"/>
          <a:ext cx="5576412" cy="2560320"/>
        </p:xfrm>
        <a:graphic>
          <a:graphicData uri="http://schemas.openxmlformats.org/drawingml/2006/table">
            <a:tbl>
              <a:tblPr/>
              <a:tblGrid>
                <a:gridCol w="1858804">
                  <a:extLst>
                    <a:ext uri="{9D8B030D-6E8A-4147-A177-3AD203B41FA5}">
                      <a16:colId xmlns:a16="http://schemas.microsoft.com/office/drawing/2014/main" val="20000"/>
                    </a:ext>
                  </a:extLst>
                </a:gridCol>
                <a:gridCol w="1858804">
                  <a:extLst>
                    <a:ext uri="{9D8B030D-6E8A-4147-A177-3AD203B41FA5}">
                      <a16:colId xmlns:a16="http://schemas.microsoft.com/office/drawing/2014/main" val="20001"/>
                    </a:ext>
                  </a:extLst>
                </a:gridCol>
                <a:gridCol w="1858804">
                  <a:extLst>
                    <a:ext uri="{9D8B030D-6E8A-4147-A177-3AD203B41FA5}">
                      <a16:colId xmlns:a16="http://schemas.microsoft.com/office/drawing/2014/main" val="20002"/>
                    </a:ext>
                  </a:extLst>
                </a:gridCol>
              </a:tblGrid>
              <a:tr h="0">
                <a:tc>
                  <a:txBody>
                    <a:bodyPr/>
                    <a:lstStyle/>
                    <a:p>
                      <a:pPr algn="ctr"/>
                      <a:r>
                        <a:rPr lang="en-US" altLang="zh-TW" dirty="0"/>
                        <a:t>Operators</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altLang="zh-TW" dirty="0"/>
                        <a:t>Features</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altLang="zh-TW" dirty="0"/>
                        <a:t>Example</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ctr"/>
                      <a:r>
                        <a:rPr lang="en-US" altLang="zh-TW"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altLang="zh-TW" dirty="0"/>
                        <a:t>Addition</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dirty="0"/>
                        <a:t>a + 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ctr"/>
                      <a:r>
                        <a:rPr lang="en-US" altLang="zh-TW"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altLang="zh-TW" dirty="0"/>
                        <a:t>Subtraction</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dirty="0"/>
                        <a:t>a - 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ctr"/>
                      <a:r>
                        <a:rPr lang="zh-TW" altLang="en-US"/>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altLang="zh-TW" dirty="0"/>
                        <a:t>Multiplication</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dirty="0"/>
                        <a:t>a * 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algn="ctr"/>
                      <a:r>
                        <a:rPr lang="en-US" altLang="zh-TW"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altLang="zh-TW" dirty="0"/>
                        <a:t>Division</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dirty="0"/>
                        <a:t>a / 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ctr"/>
                      <a:r>
                        <a:rPr lang="en-US" altLang="zh-TW"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800" b="0" i="0" kern="1200" dirty="0">
                          <a:solidFill>
                            <a:schemeClr val="tx1"/>
                          </a:solidFill>
                          <a:effectLst/>
                          <a:latin typeface="+mn-lt"/>
                          <a:ea typeface="+mn-ea"/>
                          <a:cs typeface="+mn-cs"/>
                        </a:rPr>
                        <a:t>Floor division</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dirty="0"/>
                        <a:t>a // 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0">
                <a:tc>
                  <a:txBody>
                    <a:bodyPr/>
                    <a:lstStyle/>
                    <a:p>
                      <a:pPr algn="ctr"/>
                      <a:r>
                        <a:rPr lang="en-US" altLang="zh-TW"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altLang="zh-TW" dirty="0"/>
                        <a:t>Modulus</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dirty="0"/>
                        <a:t>a % 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sp>
        <p:nvSpPr>
          <p:cNvPr id="4" name="投影片編號版面配置區 3"/>
          <p:cNvSpPr>
            <a:spLocks noGrp="1"/>
          </p:cNvSpPr>
          <p:nvPr>
            <p:ph type="sldNum" sz="quarter" idx="12"/>
          </p:nvPr>
        </p:nvSpPr>
        <p:spPr/>
        <p:txBody>
          <a:bodyPr/>
          <a:lstStyle/>
          <a:p>
            <a:fld id="{43BF4364-13DB-4B84-B596-2F49C4653971}" type="slidenum">
              <a:rPr lang="zh-TW" altLang="en-US" smtClean="0"/>
              <a:pPr/>
              <a:t>13</a:t>
            </a:fld>
            <a:endParaRPr lang="zh-TW" altLang="en-US"/>
          </a:p>
        </p:txBody>
      </p:sp>
      <p:sp>
        <p:nvSpPr>
          <p:cNvPr id="9" name="內容版面配置區 2"/>
          <p:cNvSpPr txBox="1">
            <a:spLocks/>
          </p:cNvSpPr>
          <p:nvPr/>
        </p:nvSpPr>
        <p:spPr>
          <a:xfrm>
            <a:off x="1463040" y="2119257"/>
            <a:ext cx="6196405" cy="3603812"/>
          </a:xfrm>
          <a:prstGeom prst="rect">
            <a:avLst/>
          </a:prstGeom>
        </p:spPr>
        <p:txBody>
          <a:bodyPr vert="horz" lIns="91440" tIns="45720" rIns="91440" bIns="45720" rtlCol="0" anchor="t">
            <a:normAutofit/>
          </a:bodyPr>
          <a:lst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a:lstStyle>
          <a:p>
            <a:r>
              <a:rPr lang="en-US" altLang="zh-TW" dirty="0"/>
              <a:t>Arithmetic Operators:</a:t>
            </a:r>
            <a:endParaRPr lang="zh-TW" altLang="en-US" dirty="0"/>
          </a:p>
          <a:p>
            <a:pPr lvl="1"/>
            <a:endParaRPr lang="zh-TW" altLang="en-US" dirty="0"/>
          </a:p>
        </p:txBody>
      </p:sp>
    </p:spTree>
    <p:extLst>
      <p:ext uri="{BB962C8B-B14F-4D97-AF65-F5344CB8AC3E}">
        <p14:creationId xmlns:p14="http://schemas.microsoft.com/office/powerpoint/2010/main" val="4044379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Basic operators</a:t>
            </a:r>
            <a:endParaRPr lang="zh-TW" altLang="en-US" dirty="0">
              <a:latin typeface="+mn-lt"/>
            </a:endParaRP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14</a:t>
            </a:fld>
            <a:endParaRPr lang="zh-TW" altLang="en-US"/>
          </a:p>
        </p:txBody>
      </p:sp>
      <p:sp>
        <p:nvSpPr>
          <p:cNvPr id="7" name="內容版面配置區 2"/>
          <p:cNvSpPr txBox="1">
            <a:spLocks/>
          </p:cNvSpPr>
          <p:nvPr/>
        </p:nvSpPr>
        <p:spPr>
          <a:xfrm>
            <a:off x="1463040" y="2119257"/>
            <a:ext cx="6196405" cy="3603812"/>
          </a:xfrm>
          <a:prstGeom prst="rect">
            <a:avLst/>
          </a:prstGeom>
        </p:spPr>
        <p:txBody>
          <a:bodyPr vert="horz" lIns="91440" tIns="45720" rIns="91440" bIns="45720" rtlCol="0" anchor="t">
            <a:normAutofit/>
          </a:bodyPr>
          <a:lst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a:lstStyle>
          <a:p>
            <a:r>
              <a:rPr lang="en-US" dirty="0"/>
              <a:t>Logical Operators </a:t>
            </a:r>
            <a:r>
              <a:rPr lang="en-US" altLang="zh-TW" dirty="0"/>
              <a:t>:</a:t>
            </a:r>
            <a:endParaRPr lang="zh-TW" altLang="en-US" dirty="0"/>
          </a:p>
          <a:p>
            <a:pPr lvl="1"/>
            <a:endParaRPr lang="zh-TW" altLang="en-US" dirty="0"/>
          </a:p>
        </p:txBody>
      </p:sp>
      <p:graphicFrame>
        <p:nvGraphicFramePr>
          <p:cNvPr id="3" name="表格 2"/>
          <p:cNvGraphicFramePr>
            <a:graphicFrameLocks noGrp="1"/>
          </p:cNvGraphicFramePr>
          <p:nvPr>
            <p:extLst>
              <p:ext uri="{D42A27DB-BD31-4B8C-83A1-F6EECF244321}">
                <p14:modId xmlns:p14="http://schemas.microsoft.com/office/powerpoint/2010/main" val="3074082009"/>
              </p:ext>
            </p:extLst>
          </p:nvPr>
        </p:nvGraphicFramePr>
        <p:xfrm>
          <a:off x="1773036" y="2924944"/>
          <a:ext cx="5576412" cy="2194560"/>
        </p:xfrm>
        <a:graphic>
          <a:graphicData uri="http://schemas.openxmlformats.org/drawingml/2006/table">
            <a:tbl>
              <a:tblPr/>
              <a:tblGrid>
                <a:gridCol w="1574828">
                  <a:extLst>
                    <a:ext uri="{9D8B030D-6E8A-4147-A177-3AD203B41FA5}">
                      <a16:colId xmlns:a16="http://schemas.microsoft.com/office/drawing/2014/main" val="20000"/>
                    </a:ext>
                  </a:extLst>
                </a:gridCol>
                <a:gridCol w="2142780">
                  <a:extLst>
                    <a:ext uri="{9D8B030D-6E8A-4147-A177-3AD203B41FA5}">
                      <a16:colId xmlns:a16="http://schemas.microsoft.com/office/drawing/2014/main" val="20001"/>
                    </a:ext>
                  </a:extLst>
                </a:gridCol>
                <a:gridCol w="1858804">
                  <a:extLst>
                    <a:ext uri="{9D8B030D-6E8A-4147-A177-3AD203B41FA5}">
                      <a16:colId xmlns:a16="http://schemas.microsoft.com/office/drawing/2014/main" val="20002"/>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dirty="0"/>
                        <a:t>Operators</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altLang="zh-TW" dirty="0"/>
                        <a:t>Features</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altLang="zh-TW" dirty="0"/>
                        <a:t>Example</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ctr"/>
                      <a:r>
                        <a:rPr lang="en-US" altLang="zh-TW" dirty="0"/>
                        <a:t>&lt;&lt;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800" b="0" i="0" kern="1200" dirty="0">
                          <a:solidFill>
                            <a:schemeClr val="tx1"/>
                          </a:solidFill>
                          <a:effectLst/>
                          <a:latin typeface="+mn-lt"/>
                          <a:ea typeface="+mn-ea"/>
                          <a:cs typeface="+mn-cs"/>
                        </a:rPr>
                        <a:t>Bitwise Left Shift</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dirty="0"/>
                        <a:t>a &lt;&lt; 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ctr"/>
                      <a:r>
                        <a:rPr lang="en-US" altLang="zh-TW" dirty="0"/>
                        <a:t>&gt;&gt;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800" b="0" i="0" kern="1200" dirty="0">
                          <a:solidFill>
                            <a:schemeClr val="tx1"/>
                          </a:solidFill>
                          <a:effectLst/>
                          <a:latin typeface="+mn-lt"/>
                          <a:ea typeface="+mn-ea"/>
                          <a:cs typeface="+mn-cs"/>
                        </a:rPr>
                        <a:t>Bitwise Right Shift</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dirty="0"/>
                        <a:t>a &gt;&gt; 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ctr"/>
                      <a:r>
                        <a:rPr lang="en-US" altLang="zh-TW" dirty="0"/>
                        <a:t>&amp;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800" b="0" i="0" kern="1200" dirty="0">
                          <a:solidFill>
                            <a:schemeClr val="tx1"/>
                          </a:solidFill>
                          <a:effectLst/>
                          <a:latin typeface="+mn-lt"/>
                          <a:ea typeface="+mn-ea"/>
                          <a:cs typeface="+mn-cs"/>
                        </a:rPr>
                        <a:t>Bitwise AND</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dirty="0"/>
                        <a:t>a &amp; 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algn="ctr"/>
                      <a:r>
                        <a:rPr lang="en-US" altLang="zh-TW"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800" b="0" i="0" kern="1200" dirty="0">
                          <a:solidFill>
                            <a:schemeClr val="tx1"/>
                          </a:solidFill>
                          <a:effectLst/>
                          <a:latin typeface="+mn-lt"/>
                          <a:ea typeface="+mn-ea"/>
                          <a:cs typeface="+mn-cs"/>
                        </a:rPr>
                        <a:t>Bitwise OR</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dirty="0"/>
                        <a:t>a | 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ctr"/>
                      <a:r>
                        <a:rPr lang="en-US" altLang="zh-TW"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800" b="0" i="0" kern="1200" dirty="0">
                          <a:solidFill>
                            <a:schemeClr val="tx1"/>
                          </a:solidFill>
                          <a:effectLst/>
                          <a:latin typeface="+mn-lt"/>
                          <a:ea typeface="+mn-ea"/>
                          <a:cs typeface="+mn-cs"/>
                        </a:rPr>
                        <a:t>Bitwise XOR</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dirty="0"/>
                        <a:t>a ^ 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369945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Basic operators</a:t>
            </a:r>
            <a:endParaRPr lang="zh-TW" altLang="en-US" dirty="0">
              <a:latin typeface="+mn-lt"/>
            </a:endParaRP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15</a:t>
            </a:fld>
            <a:endParaRPr lang="zh-TW" altLang="en-US"/>
          </a:p>
        </p:txBody>
      </p:sp>
      <p:sp>
        <p:nvSpPr>
          <p:cNvPr id="7" name="內容版面配置區 2"/>
          <p:cNvSpPr txBox="1">
            <a:spLocks/>
          </p:cNvSpPr>
          <p:nvPr/>
        </p:nvSpPr>
        <p:spPr>
          <a:xfrm>
            <a:off x="1463040" y="1688491"/>
            <a:ext cx="6196405" cy="3603812"/>
          </a:xfrm>
          <a:prstGeom prst="rect">
            <a:avLst/>
          </a:prstGeom>
        </p:spPr>
        <p:txBody>
          <a:bodyPr vert="horz" lIns="91440" tIns="45720" rIns="91440" bIns="45720" rtlCol="0" anchor="t">
            <a:normAutofit/>
          </a:bodyPr>
          <a:lst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a:lstStyle>
          <a:p>
            <a:r>
              <a:rPr lang="en-US" altLang="zh-TW" dirty="0" smtClean="0"/>
              <a:t>Assignment </a:t>
            </a:r>
            <a:r>
              <a:rPr lang="en-US" altLang="zh-TW" dirty="0"/>
              <a:t>operator :</a:t>
            </a:r>
            <a:endParaRPr lang="zh-TW" altLang="en-US" dirty="0"/>
          </a:p>
          <a:p>
            <a:pPr lvl="1"/>
            <a:endParaRPr lang="zh-TW" altLang="en-US" dirty="0"/>
          </a:p>
        </p:txBody>
      </p:sp>
      <p:graphicFrame>
        <p:nvGraphicFramePr>
          <p:cNvPr id="6" name="表格 5"/>
          <p:cNvGraphicFramePr>
            <a:graphicFrameLocks noGrp="1"/>
          </p:cNvGraphicFramePr>
          <p:nvPr>
            <p:extLst>
              <p:ext uri="{D42A27DB-BD31-4B8C-83A1-F6EECF244321}">
                <p14:modId xmlns:p14="http://schemas.microsoft.com/office/powerpoint/2010/main" val="148663762"/>
              </p:ext>
            </p:extLst>
          </p:nvPr>
        </p:nvGraphicFramePr>
        <p:xfrm>
          <a:off x="1619671" y="2155602"/>
          <a:ext cx="6604553" cy="3879398"/>
        </p:xfrm>
        <a:graphic>
          <a:graphicData uri="http://schemas.openxmlformats.org/drawingml/2006/table">
            <a:tbl>
              <a:tblPr/>
              <a:tblGrid>
                <a:gridCol w="2302677">
                  <a:extLst>
                    <a:ext uri="{9D8B030D-6E8A-4147-A177-3AD203B41FA5}">
                      <a16:colId xmlns:a16="http://schemas.microsoft.com/office/drawing/2014/main" val="20000"/>
                    </a:ext>
                  </a:extLst>
                </a:gridCol>
                <a:gridCol w="2100358">
                  <a:extLst>
                    <a:ext uri="{9D8B030D-6E8A-4147-A177-3AD203B41FA5}">
                      <a16:colId xmlns:a16="http://schemas.microsoft.com/office/drawing/2014/main" val="20001"/>
                    </a:ext>
                  </a:extLst>
                </a:gridCol>
                <a:gridCol w="2201518">
                  <a:extLst>
                    <a:ext uri="{9D8B030D-6E8A-4147-A177-3AD203B41FA5}">
                      <a16:colId xmlns:a16="http://schemas.microsoft.com/office/drawing/2014/main" val="20002"/>
                    </a:ext>
                  </a:extLst>
                </a:gridCol>
              </a:tblGrid>
              <a:tr h="362704">
                <a:tc>
                  <a:txBody>
                    <a:bodyPr/>
                    <a:lstStyle/>
                    <a:p>
                      <a:r>
                        <a:rPr lang="en-US" altLang="zh-TW" sz="1800" dirty="0"/>
                        <a:t>Operators</a:t>
                      </a:r>
                      <a:endParaRPr lang="zh-TW" altLang="en-US" sz="1800" dirty="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800" dirty="0"/>
                        <a:t>Features</a:t>
                      </a:r>
                      <a:endParaRPr lang="zh-TW" altLang="en-US" sz="1800" dirty="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altLang="zh-TW" sz="1800" dirty="0"/>
                        <a:t>Example</a:t>
                      </a:r>
                      <a:endParaRPr lang="zh-TW" altLang="en-US" sz="1800" dirty="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362704">
                <a:tc>
                  <a:txBody>
                    <a:bodyPr/>
                    <a:lstStyle/>
                    <a:p>
                      <a:r>
                        <a:rPr lang="en-US" altLang="zh-TW" sz="1800" dirty="0">
                          <a:effectLst/>
                          <a:latin typeface="Courier"/>
                        </a:rPr>
                        <a:t>=</a:t>
                      </a:r>
                      <a:endParaRPr lang="zh-TW" altLang="en-US" sz="1800" dirty="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altLang="zh-TW" sz="1800" dirty="0"/>
                        <a:t>Assign</a:t>
                      </a:r>
                      <a:endParaRPr lang="zh-TW" altLang="en-US" sz="1800" dirty="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sz="1800" dirty="0">
                          <a:effectLst/>
                          <a:latin typeface="Courier"/>
                        </a:rPr>
                        <a:t>a = b</a:t>
                      </a:r>
                      <a:endParaRPr lang="en-US" sz="1800" dirty="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628925">
                <a:tc>
                  <a:txBody>
                    <a:bodyPr/>
                    <a:lstStyle/>
                    <a:p>
                      <a:r>
                        <a:rPr lang="en-US" altLang="zh-TW" sz="1800" dirty="0">
                          <a:effectLst/>
                          <a:latin typeface="Courier"/>
                        </a:rPr>
                        <a:t>+=</a:t>
                      </a:r>
                      <a:endParaRPr lang="zh-TW" altLang="en-US" sz="180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altLang="zh-TW" sz="1800" dirty="0"/>
                        <a:t>Add and </a:t>
                      </a:r>
                      <a:r>
                        <a:rPr lang="en-US" altLang="zh-TW" sz="1800" dirty="0" smtClean="0"/>
                        <a:t>assign later</a:t>
                      </a:r>
                      <a:endParaRPr lang="zh-TW" altLang="en-US" sz="1800" dirty="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sz="1800" dirty="0">
                          <a:effectLst/>
                          <a:latin typeface="Courier"/>
                        </a:rPr>
                        <a:t>a += b</a:t>
                      </a:r>
                      <a:endParaRPr lang="en-US" sz="1800" dirty="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628925">
                <a:tc>
                  <a:txBody>
                    <a:bodyPr/>
                    <a:lstStyle/>
                    <a:p>
                      <a:r>
                        <a:rPr lang="en-US" altLang="zh-TW" sz="1800" dirty="0">
                          <a:effectLst/>
                          <a:latin typeface="Courier"/>
                        </a:rPr>
                        <a:t>-=</a:t>
                      </a:r>
                      <a:endParaRPr lang="zh-TW" altLang="en-US" sz="180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altLang="zh-TW" sz="1800" dirty="0"/>
                        <a:t>Subtract and assign </a:t>
                      </a:r>
                      <a:r>
                        <a:rPr lang="en-US" altLang="zh-TW" sz="1800" dirty="0" smtClean="0"/>
                        <a:t>later</a:t>
                      </a:r>
                      <a:endParaRPr lang="zh-TW" altLang="en-US" sz="1800" dirty="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sz="1800" dirty="0">
                          <a:effectLst/>
                          <a:latin typeface="Courier"/>
                        </a:rPr>
                        <a:t>a -= b</a:t>
                      </a:r>
                      <a:endParaRPr lang="en-US" sz="1800" dirty="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628925">
                <a:tc>
                  <a:txBody>
                    <a:bodyPr/>
                    <a:lstStyle/>
                    <a:p>
                      <a:r>
                        <a:rPr lang="zh-TW" altLang="en-US" sz="1800">
                          <a:effectLst/>
                          <a:latin typeface="Courier"/>
                        </a:rPr>
                        <a:t>*</a:t>
                      </a:r>
                      <a:r>
                        <a:rPr lang="en-US" altLang="zh-TW" sz="1800" dirty="0">
                          <a:effectLst/>
                          <a:latin typeface="Courier"/>
                        </a:rPr>
                        <a:t>=</a:t>
                      </a:r>
                      <a:endParaRPr lang="zh-TW" altLang="en-US" sz="180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altLang="zh-TW" sz="1800" dirty="0"/>
                        <a:t>Multiply and assign </a:t>
                      </a:r>
                      <a:r>
                        <a:rPr lang="en-US" altLang="zh-TW" sz="1800" dirty="0" smtClean="0"/>
                        <a:t>later</a:t>
                      </a:r>
                      <a:endParaRPr lang="zh-TW" altLang="en-US" sz="1800" dirty="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sz="1800" dirty="0">
                          <a:effectLst/>
                          <a:latin typeface="Courier"/>
                        </a:rPr>
                        <a:t>a *= b</a:t>
                      </a:r>
                      <a:endParaRPr lang="en-US" sz="1800" dirty="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628925">
                <a:tc>
                  <a:txBody>
                    <a:bodyPr/>
                    <a:lstStyle/>
                    <a:p>
                      <a:r>
                        <a:rPr lang="en-US" altLang="zh-TW" sz="1800" dirty="0">
                          <a:effectLst/>
                          <a:latin typeface="Courier"/>
                        </a:rPr>
                        <a:t>/=</a:t>
                      </a:r>
                      <a:endParaRPr lang="zh-TW" altLang="en-US" sz="180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altLang="zh-TW" sz="1800" dirty="0" smtClean="0"/>
                        <a:t>Divide </a:t>
                      </a:r>
                      <a:r>
                        <a:rPr lang="en-US" altLang="zh-TW" sz="1800" dirty="0"/>
                        <a:t>and assign </a:t>
                      </a:r>
                      <a:r>
                        <a:rPr lang="en-US" altLang="zh-TW" sz="1800" dirty="0" smtClean="0"/>
                        <a:t>later</a:t>
                      </a:r>
                      <a:endParaRPr lang="zh-TW" altLang="en-US" sz="1800" dirty="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sz="1800" dirty="0">
                          <a:effectLst/>
                          <a:latin typeface="Courier"/>
                        </a:rPr>
                        <a:t>a /= b</a:t>
                      </a:r>
                      <a:endParaRPr lang="en-US" sz="1800" dirty="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362704">
                <a:tc>
                  <a:txBody>
                    <a:bodyPr/>
                    <a:lstStyle/>
                    <a:p>
                      <a:r>
                        <a:rPr lang="en-US" altLang="zh-TW" sz="1800" dirty="0">
                          <a:effectLst/>
                          <a:latin typeface="Courier"/>
                        </a:rPr>
                        <a:t>%=</a:t>
                      </a:r>
                      <a:endParaRPr lang="zh-TW" altLang="en-US" sz="1800" dirty="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altLang="zh-TW" sz="1800" dirty="0"/>
                        <a:t>Get the remainder and assign </a:t>
                      </a:r>
                      <a:r>
                        <a:rPr lang="en-US" altLang="zh-TW" sz="1800" dirty="0" smtClean="0"/>
                        <a:t>later</a:t>
                      </a:r>
                      <a:endParaRPr lang="zh-TW" altLang="en-US" sz="1800" dirty="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sz="1800" dirty="0">
                          <a:effectLst/>
                          <a:latin typeface="Courier"/>
                        </a:rPr>
                        <a:t>a %= b</a:t>
                      </a:r>
                      <a:endParaRPr lang="en-US" sz="1800" dirty="0"/>
                    </a:p>
                  </a:txBody>
                  <a:tcPr marL="82157" marR="82157" marT="41079" marB="4107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168278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Basic operators</a:t>
            </a:r>
            <a:endParaRPr lang="zh-TW" altLang="en-US" dirty="0">
              <a:latin typeface="+mn-lt"/>
            </a:endParaRP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16</a:t>
            </a:fld>
            <a:endParaRPr lang="zh-TW" altLang="en-US"/>
          </a:p>
        </p:txBody>
      </p:sp>
      <p:sp>
        <p:nvSpPr>
          <p:cNvPr id="7" name="內容版面配置區 2"/>
          <p:cNvSpPr txBox="1">
            <a:spLocks/>
          </p:cNvSpPr>
          <p:nvPr/>
        </p:nvSpPr>
        <p:spPr>
          <a:xfrm>
            <a:off x="1463040" y="2119257"/>
            <a:ext cx="6196405" cy="3603812"/>
          </a:xfrm>
          <a:prstGeom prst="rect">
            <a:avLst/>
          </a:prstGeom>
        </p:spPr>
        <p:txBody>
          <a:bodyPr vert="horz" lIns="91440" tIns="45720" rIns="91440" bIns="45720" rtlCol="0" anchor="t">
            <a:normAutofit/>
          </a:bodyPr>
          <a:lst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a:lstStyle>
          <a:p>
            <a:r>
              <a:rPr lang="en-US" altLang="zh-TW" dirty="0" smtClean="0"/>
              <a:t>Assignment </a:t>
            </a:r>
            <a:r>
              <a:rPr lang="en-US" altLang="zh-TW" dirty="0"/>
              <a:t>operator :</a:t>
            </a:r>
            <a:endParaRPr lang="zh-TW" altLang="en-US" dirty="0"/>
          </a:p>
          <a:p>
            <a:pPr lvl="1"/>
            <a:r>
              <a:rPr lang="en-US" altLang="zh-TW" sz="2400" dirty="0"/>
              <a:t>a=</a:t>
            </a:r>
            <a:r>
              <a:rPr lang="en-US" altLang="zh-TW" sz="2400" dirty="0" err="1"/>
              <a:t>a+b</a:t>
            </a:r>
            <a:r>
              <a:rPr lang="zh-TW" altLang="en-US" sz="2400" dirty="0"/>
              <a:t> </a:t>
            </a:r>
            <a:r>
              <a:rPr lang="en-US" altLang="zh-TW" sz="2400" dirty="0"/>
              <a:t>e</a:t>
            </a:r>
            <a:r>
              <a:rPr lang="en-US" altLang="zh-TW" sz="2400" dirty="0" smtClean="0"/>
              <a:t>quivalent </a:t>
            </a:r>
            <a:r>
              <a:rPr lang="en-US" altLang="zh-TW" sz="2400" dirty="0"/>
              <a:t>to</a:t>
            </a:r>
            <a:r>
              <a:rPr lang="zh-TW" altLang="en-US" sz="2400" dirty="0"/>
              <a:t>  </a:t>
            </a:r>
            <a:r>
              <a:rPr lang="en-US" altLang="zh-TW" sz="2400" dirty="0"/>
              <a:t>a += b</a:t>
            </a:r>
          </a:p>
          <a:p>
            <a:pPr lvl="1"/>
            <a:r>
              <a:rPr lang="en-US" altLang="zh-TW" sz="2400" dirty="0"/>
              <a:t>a=a-b</a:t>
            </a:r>
            <a:r>
              <a:rPr lang="zh-TW" altLang="en-US" sz="2400" dirty="0"/>
              <a:t> </a:t>
            </a:r>
            <a:r>
              <a:rPr lang="en-US" altLang="zh-TW" sz="2400" dirty="0"/>
              <a:t>e</a:t>
            </a:r>
            <a:r>
              <a:rPr lang="en-US" altLang="zh-TW" sz="2400" dirty="0" smtClean="0"/>
              <a:t>quivalent </a:t>
            </a:r>
            <a:r>
              <a:rPr lang="en-US" altLang="zh-TW" sz="2400" dirty="0"/>
              <a:t>to</a:t>
            </a:r>
            <a:r>
              <a:rPr lang="zh-TW" altLang="en-US" sz="2400" dirty="0"/>
              <a:t>  </a:t>
            </a:r>
            <a:r>
              <a:rPr lang="en-US" altLang="zh-TW" sz="2400" dirty="0"/>
              <a:t>a -= b</a:t>
            </a:r>
          </a:p>
          <a:p>
            <a:pPr lvl="1"/>
            <a:r>
              <a:rPr lang="en-US" altLang="zh-TW" sz="2400" dirty="0"/>
              <a:t>a=a</a:t>
            </a:r>
            <a:r>
              <a:rPr lang="zh-TW" altLang="en-US" sz="2400" dirty="0"/>
              <a:t>*</a:t>
            </a:r>
            <a:r>
              <a:rPr lang="en-US" altLang="zh-TW" sz="2400" dirty="0"/>
              <a:t>b</a:t>
            </a:r>
            <a:r>
              <a:rPr lang="zh-TW" altLang="en-US" sz="2400" dirty="0"/>
              <a:t> </a:t>
            </a:r>
            <a:r>
              <a:rPr lang="en-US" altLang="zh-TW" sz="2400" dirty="0"/>
              <a:t>e</a:t>
            </a:r>
            <a:r>
              <a:rPr lang="en-US" altLang="zh-TW" sz="2400" dirty="0" smtClean="0"/>
              <a:t>quivalent </a:t>
            </a:r>
            <a:r>
              <a:rPr lang="en-US" altLang="zh-TW" sz="2400" dirty="0"/>
              <a:t>to</a:t>
            </a:r>
            <a:r>
              <a:rPr lang="zh-TW" altLang="en-US" sz="2400" dirty="0"/>
              <a:t>  </a:t>
            </a:r>
            <a:r>
              <a:rPr lang="en-US" altLang="zh-TW" sz="2400" dirty="0"/>
              <a:t>a </a:t>
            </a:r>
            <a:r>
              <a:rPr lang="zh-TW" altLang="en-US" sz="2400" dirty="0"/>
              <a:t>*</a:t>
            </a:r>
            <a:r>
              <a:rPr lang="en-US" altLang="zh-TW" sz="2400" dirty="0"/>
              <a:t>= b</a:t>
            </a:r>
          </a:p>
          <a:p>
            <a:pPr lvl="1"/>
            <a:r>
              <a:rPr lang="en-US" altLang="zh-TW" sz="2400" dirty="0"/>
              <a:t>a=a/b</a:t>
            </a:r>
            <a:r>
              <a:rPr lang="zh-TW" altLang="en-US" sz="2400" dirty="0"/>
              <a:t> </a:t>
            </a:r>
            <a:r>
              <a:rPr lang="en-US" altLang="zh-TW" sz="2400" dirty="0"/>
              <a:t>e</a:t>
            </a:r>
            <a:r>
              <a:rPr lang="en-US" altLang="zh-TW" sz="2400" dirty="0" smtClean="0"/>
              <a:t>quivalent </a:t>
            </a:r>
            <a:r>
              <a:rPr lang="en-US" altLang="zh-TW" sz="2400" dirty="0"/>
              <a:t>to</a:t>
            </a:r>
            <a:r>
              <a:rPr lang="zh-TW" altLang="en-US" sz="2400" dirty="0"/>
              <a:t>  </a:t>
            </a:r>
            <a:r>
              <a:rPr lang="en-US" altLang="zh-TW" sz="2400" dirty="0"/>
              <a:t>a /= b</a:t>
            </a:r>
          </a:p>
          <a:p>
            <a:pPr lvl="1"/>
            <a:r>
              <a:rPr lang="en-US" altLang="zh-TW" sz="2400" dirty="0"/>
              <a:t>a=</a:t>
            </a:r>
            <a:r>
              <a:rPr lang="en-US" altLang="zh-TW" sz="2400" dirty="0" err="1"/>
              <a:t>a%b</a:t>
            </a:r>
            <a:r>
              <a:rPr lang="zh-TW" altLang="en-US" sz="2400" dirty="0"/>
              <a:t> </a:t>
            </a:r>
            <a:r>
              <a:rPr lang="en-US" altLang="zh-TW" sz="2400" dirty="0"/>
              <a:t>e</a:t>
            </a:r>
            <a:r>
              <a:rPr lang="en-US" altLang="zh-TW" sz="2400" dirty="0" smtClean="0"/>
              <a:t>quivalent </a:t>
            </a:r>
            <a:r>
              <a:rPr lang="en-US" altLang="zh-TW" sz="2400" dirty="0"/>
              <a:t>to</a:t>
            </a:r>
            <a:r>
              <a:rPr lang="zh-TW" altLang="en-US" sz="2400" dirty="0"/>
              <a:t>  </a:t>
            </a:r>
            <a:r>
              <a:rPr lang="en-US" altLang="zh-TW" sz="2400" dirty="0"/>
              <a:t>a %= b</a:t>
            </a:r>
          </a:p>
          <a:p>
            <a:pPr lvl="1"/>
            <a:endParaRPr lang="en-US" altLang="zh-TW" sz="2400" dirty="0"/>
          </a:p>
          <a:p>
            <a:pPr lvl="1"/>
            <a:endParaRPr lang="en-US" altLang="zh-TW" sz="2400" dirty="0"/>
          </a:p>
          <a:p>
            <a:pPr lvl="1"/>
            <a:endParaRPr lang="en-US" altLang="zh-TW" sz="2400" dirty="0"/>
          </a:p>
        </p:txBody>
      </p:sp>
    </p:spTree>
    <p:extLst>
      <p:ext uri="{BB962C8B-B14F-4D97-AF65-F5344CB8AC3E}">
        <p14:creationId xmlns:p14="http://schemas.microsoft.com/office/powerpoint/2010/main" val="29081090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Basic operators</a:t>
            </a:r>
            <a:endParaRPr lang="zh-TW" altLang="en-US" dirty="0">
              <a:latin typeface="+mn-lt"/>
            </a:endParaRPr>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1702035393"/>
              </p:ext>
            </p:extLst>
          </p:nvPr>
        </p:nvGraphicFramePr>
        <p:xfrm>
          <a:off x="1773036" y="2396832"/>
          <a:ext cx="5576412" cy="3840480"/>
        </p:xfrm>
        <a:graphic>
          <a:graphicData uri="http://schemas.openxmlformats.org/drawingml/2006/table">
            <a:tbl>
              <a:tblPr/>
              <a:tblGrid>
                <a:gridCol w="1858804">
                  <a:extLst>
                    <a:ext uri="{9D8B030D-6E8A-4147-A177-3AD203B41FA5}">
                      <a16:colId xmlns:a16="http://schemas.microsoft.com/office/drawing/2014/main" val="20000"/>
                    </a:ext>
                  </a:extLst>
                </a:gridCol>
                <a:gridCol w="1858804">
                  <a:extLst>
                    <a:ext uri="{9D8B030D-6E8A-4147-A177-3AD203B41FA5}">
                      <a16:colId xmlns:a16="http://schemas.microsoft.com/office/drawing/2014/main" val="20001"/>
                    </a:ext>
                  </a:extLst>
                </a:gridCol>
                <a:gridCol w="1858804">
                  <a:extLst>
                    <a:ext uri="{9D8B030D-6E8A-4147-A177-3AD203B41FA5}">
                      <a16:colId xmlns:a16="http://schemas.microsoft.com/office/drawing/2014/main" val="20002"/>
                    </a:ext>
                  </a:extLst>
                </a:gridCol>
              </a:tblGrid>
              <a:tr h="0">
                <a:tc>
                  <a:txBody>
                    <a:bodyPr/>
                    <a:lstStyle/>
                    <a:p>
                      <a:pPr algn="ctr"/>
                      <a:r>
                        <a:rPr lang="en-US" altLang="zh-TW" dirty="0"/>
                        <a:t>Operators</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dirty="0"/>
                        <a:t>Features</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vi-VN" altLang="zh-TW" dirty="0"/>
                        <a:t>E</a:t>
                      </a:r>
                      <a:r>
                        <a:rPr lang="en-US" altLang="zh-TW" dirty="0"/>
                        <a:t>xample</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ctr"/>
                      <a:r>
                        <a:rPr lang="en-US" altLang="zh-TW" dirty="0"/>
                        <a:t>&lt;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altLang="zh-TW" dirty="0"/>
                        <a:t>Less than</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a:t>a &lt; 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ctr"/>
                      <a:r>
                        <a:rPr lang="en-US" altLang="zh-TW" dirty="0"/>
                        <a:t>&gt;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800" b="0" i="0" kern="1200" dirty="0">
                          <a:solidFill>
                            <a:schemeClr val="tx1"/>
                          </a:solidFill>
                          <a:effectLst/>
                          <a:latin typeface="+mn-lt"/>
                          <a:ea typeface="+mn-ea"/>
                          <a:cs typeface="+mn-cs"/>
                        </a:rPr>
                        <a:t>Greater than</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a:t>a &gt; 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ctr"/>
                      <a:r>
                        <a:rPr lang="en-US" altLang="zh-TW"/>
                        <a:t>&lt;=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800" b="0" i="0" kern="1200" dirty="0">
                          <a:solidFill>
                            <a:schemeClr val="tx1"/>
                          </a:solidFill>
                          <a:effectLst/>
                          <a:latin typeface="+mn-lt"/>
                          <a:ea typeface="+mn-ea"/>
                          <a:cs typeface="+mn-cs"/>
                        </a:rPr>
                        <a:t>Less than or equal to</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a:t>a &lt;= 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algn="ctr"/>
                      <a:r>
                        <a:rPr lang="en-US" altLang="zh-TW"/>
                        <a:t>&gt;=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800" b="0" i="0" kern="1200" dirty="0">
                          <a:solidFill>
                            <a:schemeClr val="tx1"/>
                          </a:solidFill>
                          <a:effectLst/>
                          <a:latin typeface="+mn-lt"/>
                          <a:ea typeface="+mn-ea"/>
                          <a:cs typeface="+mn-cs"/>
                        </a:rPr>
                        <a:t>Greater than or equal to</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dirty="0"/>
                        <a:t>a &gt;= 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ctr"/>
                      <a:r>
                        <a:rPr lang="en-US" altLang="zh-TW"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altLang="zh-TW" dirty="0"/>
                        <a:t>Equal</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dirty="0"/>
                        <a:t>a == 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0">
                <a:tc>
                  <a:txBody>
                    <a:bodyPr/>
                    <a:lstStyle/>
                    <a:p>
                      <a:pPr algn="ctr"/>
                      <a:r>
                        <a:rPr lang="en-US" altLang="zh-TW"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altLang="zh-TW" dirty="0"/>
                        <a:t>Not</a:t>
                      </a:r>
                      <a:r>
                        <a:rPr lang="zh-TW" altLang="en-US" dirty="0"/>
                        <a:t> </a:t>
                      </a:r>
                      <a:r>
                        <a:rPr lang="en-US" altLang="zh-TW" dirty="0"/>
                        <a:t>equal</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dirty="0"/>
                        <a:t>a != 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ctr"/>
                      <a:r>
                        <a:rPr lang="en-US" altLang="zh-TW" dirty="0"/>
                        <a:t>and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altLang="zh-TW" dirty="0"/>
                        <a:t>and</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dirty="0"/>
                        <a:t>(a&gt;0)and(b&gt;0)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0">
                <a:tc>
                  <a:txBody>
                    <a:bodyPr/>
                    <a:lstStyle/>
                    <a:p>
                      <a:pPr algn="ctr"/>
                      <a:r>
                        <a:rPr lang="en-US" altLang="zh-TW" dirty="0"/>
                        <a: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altLang="zh-TW" dirty="0"/>
                        <a:t>or</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dirty="0"/>
                        <a:t>(a&gt;0)or(b&gt;0)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bl>
          </a:graphicData>
        </a:graphic>
      </p:graphicFrame>
      <p:sp>
        <p:nvSpPr>
          <p:cNvPr id="4" name="投影片編號版面配置區 3"/>
          <p:cNvSpPr>
            <a:spLocks noGrp="1"/>
          </p:cNvSpPr>
          <p:nvPr>
            <p:ph type="sldNum" sz="quarter" idx="12"/>
          </p:nvPr>
        </p:nvSpPr>
        <p:spPr/>
        <p:txBody>
          <a:bodyPr/>
          <a:lstStyle/>
          <a:p>
            <a:fld id="{43BF4364-13DB-4B84-B596-2F49C4653971}" type="slidenum">
              <a:rPr lang="zh-TW" altLang="en-US" smtClean="0"/>
              <a:pPr/>
              <a:t>17</a:t>
            </a:fld>
            <a:endParaRPr lang="zh-TW" altLang="en-US"/>
          </a:p>
        </p:txBody>
      </p:sp>
      <p:sp>
        <p:nvSpPr>
          <p:cNvPr id="6" name="內容版面配置區 2"/>
          <p:cNvSpPr txBox="1">
            <a:spLocks/>
          </p:cNvSpPr>
          <p:nvPr/>
        </p:nvSpPr>
        <p:spPr>
          <a:xfrm>
            <a:off x="1463040" y="1879177"/>
            <a:ext cx="6196405" cy="3603812"/>
          </a:xfrm>
          <a:prstGeom prst="rect">
            <a:avLst/>
          </a:prstGeom>
        </p:spPr>
        <p:txBody>
          <a:bodyPr vert="horz" lIns="91440" tIns="45720" rIns="91440" bIns="45720" rtlCol="0" anchor="t">
            <a:normAutofit/>
          </a:bodyPr>
          <a:lst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a:lstStyle>
          <a:p>
            <a:r>
              <a:rPr lang="en-US" altLang="zh-TW" dirty="0"/>
              <a:t>Relational operator :</a:t>
            </a:r>
            <a:endParaRPr lang="zh-TW" altLang="en-US" dirty="0"/>
          </a:p>
          <a:p>
            <a:pPr lvl="1"/>
            <a:endParaRPr lang="zh-TW" altLang="en-US" dirty="0"/>
          </a:p>
        </p:txBody>
      </p:sp>
    </p:spTree>
    <p:extLst>
      <p:ext uri="{BB962C8B-B14F-4D97-AF65-F5344CB8AC3E}">
        <p14:creationId xmlns:p14="http://schemas.microsoft.com/office/powerpoint/2010/main" val="19577046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2"/>
          <p:cNvSpPr txBox="1">
            <a:spLocks/>
          </p:cNvSpPr>
          <p:nvPr/>
        </p:nvSpPr>
        <p:spPr>
          <a:xfrm>
            <a:off x="1473797" y="2387902"/>
            <a:ext cx="6196405" cy="3603812"/>
          </a:xfrm>
          <a:prstGeom prst="rect">
            <a:avLst/>
          </a:prstGeom>
        </p:spPr>
        <p:txBody>
          <a:bodyPr vert="horz" lIns="91440" tIns="45720" rIns="91440" bIns="45720" rtlCol="0" anchor="t">
            <a:normAutofit/>
          </a:bodyPr>
          <a:lst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a:lstStyle>
          <a:p>
            <a:pPr algn="just"/>
            <a:r>
              <a:rPr lang="en-US" altLang="zh-TW" dirty="0">
                <a:solidFill>
                  <a:srgbClr val="FF0000"/>
                </a:solidFill>
              </a:rPr>
              <a:t>= </a:t>
            </a:r>
            <a:r>
              <a:rPr lang="en-US" altLang="zh-TW" dirty="0"/>
              <a:t>s</a:t>
            </a:r>
            <a:r>
              <a:rPr lang="en-US" altLang="zh-TW" dirty="0" smtClean="0"/>
              <a:t>ymbol </a:t>
            </a:r>
            <a:r>
              <a:rPr lang="en-US" altLang="zh-TW" dirty="0"/>
              <a:t>is used to assign a certain </a:t>
            </a:r>
            <a:r>
              <a:rPr lang="en-US" altLang="zh-TW" dirty="0" smtClean="0"/>
              <a:t>value to a variable</a:t>
            </a:r>
            <a:endParaRPr lang="en-US" altLang="zh-TW" dirty="0">
              <a:solidFill>
                <a:srgbClr val="FF0000"/>
              </a:solidFill>
            </a:endParaRPr>
          </a:p>
          <a:p>
            <a:pPr algn="just"/>
            <a:r>
              <a:rPr lang="en-US" altLang="zh-TW" dirty="0"/>
              <a:t>The</a:t>
            </a:r>
            <a:r>
              <a:rPr lang="en-US" altLang="zh-TW" dirty="0">
                <a:solidFill>
                  <a:srgbClr val="FF0000"/>
                </a:solidFill>
              </a:rPr>
              <a:t> == </a:t>
            </a:r>
            <a:r>
              <a:rPr lang="en-US" altLang="zh-TW" dirty="0"/>
              <a:t>symbol is used </a:t>
            </a:r>
            <a:r>
              <a:rPr lang="en-US" altLang="zh-TW" dirty="0" smtClean="0"/>
              <a:t>to compare the left and right operands to see if they are equal or not</a:t>
            </a:r>
            <a:endParaRPr lang="zh-TW" altLang="en-US" dirty="0"/>
          </a:p>
          <a:p>
            <a:pPr lvl="1"/>
            <a:endParaRPr lang="en-US" altLang="zh-TW" sz="2400" dirty="0"/>
          </a:p>
          <a:p>
            <a:pPr lvl="1"/>
            <a:endParaRPr lang="en-US" altLang="zh-TW" sz="2400" dirty="0"/>
          </a:p>
          <a:p>
            <a:pPr lvl="1"/>
            <a:endParaRPr lang="en-US" altLang="zh-TW" sz="2400" dirty="0"/>
          </a:p>
        </p:txBody>
      </p:sp>
      <p:sp>
        <p:nvSpPr>
          <p:cNvPr id="2" name="標題 1"/>
          <p:cNvSpPr>
            <a:spLocks noGrp="1"/>
          </p:cNvSpPr>
          <p:nvPr>
            <p:ph type="title"/>
          </p:nvPr>
        </p:nvSpPr>
        <p:spPr>
          <a:xfrm>
            <a:off x="1089377" y="947699"/>
            <a:ext cx="6965245" cy="1202485"/>
          </a:xfrm>
        </p:spPr>
        <p:txBody>
          <a:bodyPr>
            <a:noAutofit/>
          </a:bodyPr>
          <a:lstStyle/>
          <a:p>
            <a:r>
              <a:rPr lang="en-US" altLang="zh-TW" dirty="0">
                <a:latin typeface="+mn-lt"/>
              </a:rPr>
              <a:t>The difference </a:t>
            </a:r>
            <a:r>
              <a:rPr lang="en-US" altLang="zh-TW" dirty="0" smtClean="0">
                <a:latin typeface="+mn-lt"/>
              </a:rPr>
              <a:t/>
            </a:r>
            <a:br>
              <a:rPr lang="en-US" altLang="zh-TW" dirty="0" smtClean="0">
                <a:latin typeface="+mn-lt"/>
              </a:rPr>
            </a:br>
            <a:r>
              <a:rPr lang="en-US" altLang="zh-TW" dirty="0" smtClean="0">
                <a:latin typeface="+mn-lt"/>
              </a:rPr>
              <a:t>between </a:t>
            </a:r>
            <a:r>
              <a:rPr lang="en-US" altLang="zh-TW" dirty="0">
                <a:solidFill>
                  <a:schemeClr val="accent5"/>
                </a:solidFill>
                <a:latin typeface="+mn-lt"/>
              </a:rPr>
              <a:t>=</a:t>
            </a:r>
            <a:r>
              <a:rPr lang="en-US" altLang="zh-TW" dirty="0">
                <a:latin typeface="+mn-lt"/>
              </a:rPr>
              <a:t> and </a:t>
            </a:r>
            <a:r>
              <a:rPr lang="en-US" altLang="zh-TW" dirty="0">
                <a:solidFill>
                  <a:schemeClr val="accent5"/>
                </a:solidFill>
                <a:latin typeface="+mn-lt"/>
              </a:rPr>
              <a:t>==</a:t>
            </a:r>
            <a:endParaRPr lang="zh-TW" altLang="en-US" dirty="0">
              <a:solidFill>
                <a:schemeClr val="accent5"/>
              </a:solidFill>
              <a:latin typeface="+mn-lt"/>
            </a:endParaRP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latin typeface="+mn-lt"/>
              </a:rPr>
              <a:pPr/>
              <a:t>18</a:t>
            </a:fld>
            <a:endParaRPr lang="zh-TW" altLang="en-US">
              <a:latin typeface="+mn-lt"/>
            </a:endParaRPr>
          </a:p>
        </p:txBody>
      </p:sp>
    </p:spTree>
    <p:extLst>
      <p:ext uri="{BB962C8B-B14F-4D97-AF65-F5344CB8AC3E}">
        <p14:creationId xmlns:p14="http://schemas.microsoft.com/office/powerpoint/2010/main" val="5475110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en-US" altLang="zh-TW" dirty="0">
                <a:latin typeface="+mn-lt"/>
              </a:rPr>
              <a:t>The difference </a:t>
            </a:r>
            <a:br>
              <a:rPr lang="en-US" altLang="zh-TW" dirty="0">
                <a:latin typeface="+mn-lt"/>
              </a:rPr>
            </a:br>
            <a:r>
              <a:rPr lang="en-US" altLang="zh-TW" dirty="0" smtClean="0">
                <a:latin typeface="+mn-lt"/>
              </a:rPr>
              <a:t>between </a:t>
            </a:r>
            <a:r>
              <a:rPr lang="en-US" altLang="zh-TW" dirty="0" smtClean="0">
                <a:solidFill>
                  <a:schemeClr val="accent5"/>
                </a:solidFill>
                <a:latin typeface="+mn-lt"/>
              </a:rPr>
              <a:t>=</a:t>
            </a:r>
            <a:r>
              <a:rPr lang="en-US" altLang="zh-TW" dirty="0" smtClean="0">
                <a:latin typeface="+mn-lt"/>
              </a:rPr>
              <a:t> </a:t>
            </a:r>
            <a:r>
              <a:rPr lang="en-US" altLang="zh-TW" dirty="0">
                <a:latin typeface="+mn-lt"/>
              </a:rPr>
              <a:t>and </a:t>
            </a:r>
            <a:r>
              <a:rPr lang="en-US" altLang="zh-TW" dirty="0">
                <a:solidFill>
                  <a:schemeClr val="accent5"/>
                </a:solidFill>
                <a:latin typeface="+mn-lt"/>
              </a:rPr>
              <a:t>==</a:t>
            </a:r>
            <a:endParaRPr lang="zh-TW" altLang="en-US" dirty="0">
              <a:latin typeface="+mn-lt"/>
            </a:endParaRPr>
          </a:p>
        </p:txBody>
      </p:sp>
      <p:sp>
        <p:nvSpPr>
          <p:cNvPr id="3" name="內容版面配置區 2"/>
          <p:cNvSpPr>
            <a:spLocks noGrp="1"/>
          </p:cNvSpPr>
          <p:nvPr>
            <p:ph idx="1"/>
          </p:nvPr>
        </p:nvSpPr>
        <p:spPr/>
        <p:txBody>
          <a:bodyPr/>
          <a:lstStyle/>
          <a:p>
            <a:r>
              <a:rPr lang="en-US" altLang="zh-TW" dirty="0"/>
              <a:t>Example:</a:t>
            </a:r>
          </a:p>
          <a:p>
            <a:endParaRPr lang="en-US" altLang="zh-TW" dirty="0"/>
          </a:p>
          <a:p>
            <a:pPr marL="0" indent="0">
              <a:buNone/>
            </a:pPr>
            <a:endParaRPr lang="en-US" altLang="zh-TW" dirty="0"/>
          </a:p>
          <a:p>
            <a:pPr marL="0" indent="0">
              <a:buNone/>
            </a:pPr>
            <a:endParaRPr lang="en-US" altLang="zh-TW" dirty="0"/>
          </a:p>
          <a:p>
            <a:pPr marL="274320" lvl="1"/>
            <a:r>
              <a:rPr lang="en-US" altLang="zh-TW" sz="2400" dirty="0" smtClean="0"/>
              <a:t>Result:</a:t>
            </a:r>
            <a:endParaRPr lang="zh-TW" altLang="en-US" sz="2400" dirty="0"/>
          </a:p>
          <a:p>
            <a:endParaRPr lang="en-US" altLang="zh-TW" dirty="0"/>
          </a:p>
          <a:p>
            <a:pPr marL="365760" lvl="1" indent="0">
              <a:buNone/>
            </a:pPr>
            <a:endParaRPr lang="en-US" altLang="zh-TW" dirty="0"/>
          </a:p>
          <a:p>
            <a:pPr lvl="1"/>
            <a:endParaRPr lang="zh-TW" altLang="en-US"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19</a:t>
            </a:fld>
            <a:endParaRPr lang="zh-TW" altLang="en-US" dirty="0"/>
          </a:p>
        </p:txBody>
      </p:sp>
      <p:pic>
        <p:nvPicPr>
          <p:cNvPr id="10" name="Picture 9">
            <a:extLst>
              <a:ext uri="{FF2B5EF4-FFF2-40B4-BE49-F238E27FC236}">
                <a16:creationId xmlns:a16="http://schemas.microsoft.com/office/drawing/2014/main" id="{69ECA90F-EEDC-45EA-B217-FEB3EBDD8E49}"/>
              </a:ext>
            </a:extLst>
          </p:cNvPr>
          <p:cNvPicPr>
            <a:picLocks noChangeAspect="1"/>
          </p:cNvPicPr>
          <p:nvPr/>
        </p:nvPicPr>
        <p:blipFill>
          <a:blip r:embed="rId2"/>
          <a:stretch>
            <a:fillRect/>
          </a:stretch>
        </p:blipFill>
        <p:spPr>
          <a:xfrm>
            <a:off x="1456826" y="4347020"/>
            <a:ext cx="6711284" cy="1111621"/>
          </a:xfrm>
          <a:prstGeom prst="rect">
            <a:avLst/>
          </a:prstGeom>
        </p:spPr>
      </p:pic>
      <p:sp>
        <p:nvSpPr>
          <p:cNvPr id="9" name="TextBox 8">
            <a:extLst>
              <a:ext uri="{FF2B5EF4-FFF2-40B4-BE49-F238E27FC236}">
                <a16:creationId xmlns:a16="http://schemas.microsoft.com/office/drawing/2014/main" id="{544E3C54-989A-473F-87E3-21E8AB1606E0}"/>
              </a:ext>
            </a:extLst>
          </p:cNvPr>
          <p:cNvSpPr txBox="1"/>
          <p:nvPr/>
        </p:nvSpPr>
        <p:spPr>
          <a:xfrm>
            <a:off x="1512941" y="2576345"/>
            <a:ext cx="6969463" cy="923330"/>
          </a:xfrm>
          <a:prstGeom prst="rect">
            <a:avLst/>
          </a:prstGeom>
          <a:solidFill>
            <a:schemeClr val="bg1"/>
          </a:solidFill>
        </p:spPr>
        <p:txBody>
          <a:bodyPr wrap="square">
            <a:spAutoFit/>
          </a:bodyPr>
          <a:lstStyle/>
          <a:p>
            <a:r>
              <a:rPr lang="en-US" dirty="0"/>
              <a:t>integer=1 </a:t>
            </a:r>
            <a:r>
              <a:rPr lang="en-US" dirty="0">
                <a:solidFill>
                  <a:srgbClr val="FF0000"/>
                </a:solidFill>
              </a:rPr>
              <a:t>#Set the integer variable </a:t>
            </a:r>
            <a:r>
              <a:rPr lang="en-US" dirty="0" smtClean="0">
                <a:solidFill>
                  <a:srgbClr val="FF0000"/>
                </a:solidFill>
              </a:rPr>
              <a:t>to </a:t>
            </a:r>
            <a:r>
              <a:rPr lang="en-US" dirty="0">
                <a:solidFill>
                  <a:srgbClr val="FF0000"/>
                </a:solidFill>
              </a:rPr>
              <a:t>1</a:t>
            </a:r>
          </a:p>
          <a:p>
            <a:r>
              <a:rPr lang="en-US" dirty="0"/>
              <a:t>if(integer==1): </a:t>
            </a:r>
            <a:r>
              <a:rPr lang="en-US" dirty="0" smtClean="0">
                <a:solidFill>
                  <a:srgbClr val="FF0000"/>
                </a:solidFill>
              </a:rPr>
              <a:t>#Test the equality of the variable integer and 1</a:t>
            </a:r>
            <a:endParaRPr lang="en-US" dirty="0">
              <a:solidFill>
                <a:srgbClr val="FF0000"/>
              </a:solidFill>
            </a:endParaRPr>
          </a:p>
          <a:p>
            <a:r>
              <a:rPr lang="en-US" dirty="0"/>
              <a:t>    print("integer equal 1")</a:t>
            </a:r>
          </a:p>
        </p:txBody>
      </p:sp>
    </p:spTree>
    <p:extLst>
      <p:ext uri="{BB962C8B-B14F-4D97-AF65-F5344CB8AC3E}">
        <p14:creationId xmlns:p14="http://schemas.microsoft.com/office/powerpoint/2010/main" val="132262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mn-lt"/>
              </a:rPr>
              <a:t>Learning target</a:t>
            </a:r>
            <a:endParaRPr lang="zh-TW" altLang="en-US" dirty="0">
              <a:latin typeface="+mn-lt"/>
            </a:endParaRPr>
          </a:p>
        </p:txBody>
      </p:sp>
      <p:sp>
        <p:nvSpPr>
          <p:cNvPr id="3" name="內容版面配置區 2"/>
          <p:cNvSpPr>
            <a:spLocks noGrp="1"/>
          </p:cNvSpPr>
          <p:nvPr>
            <p:ph idx="1"/>
          </p:nvPr>
        </p:nvSpPr>
        <p:spPr/>
        <p:txBody>
          <a:bodyPr>
            <a:normAutofit/>
          </a:bodyPr>
          <a:lstStyle/>
          <a:p>
            <a:r>
              <a:rPr lang="en-US" b="0" i="0" dirty="0">
                <a:effectLst/>
              </a:rPr>
              <a:t>This chapter introduces</a:t>
            </a:r>
            <a:r>
              <a:rPr lang="en-US" b="0" i="0" dirty="0">
                <a:solidFill>
                  <a:srgbClr val="FFFFFF"/>
                </a:solidFill>
                <a:effectLst/>
              </a:rPr>
              <a:t>:</a:t>
            </a:r>
            <a:r>
              <a:rPr lang="en-US" altLang="zh-TW" dirty="0"/>
              <a:t>:</a:t>
            </a:r>
          </a:p>
          <a:p>
            <a:pPr marL="822960" lvl="1" indent="-457200">
              <a:buFont typeface="+mj-lt"/>
              <a:buAutoNum type="arabicPeriod"/>
            </a:pPr>
            <a:r>
              <a:rPr lang="en-US" altLang="zh-TW" sz="2400" dirty="0"/>
              <a:t>Comment</a:t>
            </a:r>
          </a:p>
          <a:p>
            <a:pPr marL="822960" lvl="1" indent="-457200">
              <a:buFont typeface="+mj-lt"/>
              <a:buAutoNum type="arabicPeriod"/>
            </a:pPr>
            <a:r>
              <a:rPr lang="en-US" altLang="zh-TW" sz="2400" dirty="0"/>
              <a:t>Escape symbol</a:t>
            </a:r>
          </a:p>
          <a:p>
            <a:pPr marL="822960" lvl="1" indent="-457200">
              <a:buFont typeface="+mj-lt"/>
              <a:buAutoNum type="arabicPeriod"/>
            </a:pPr>
            <a:r>
              <a:rPr lang="en-US" altLang="zh-TW" sz="2400" dirty="0"/>
              <a:t>Data type</a:t>
            </a:r>
          </a:p>
          <a:p>
            <a:pPr marL="822960" lvl="1" indent="-457200">
              <a:buFont typeface="+mj-lt"/>
              <a:buAutoNum type="arabicPeriod"/>
            </a:pPr>
            <a:r>
              <a:rPr lang="en-US" altLang="zh-TW" sz="2400" dirty="0"/>
              <a:t>Basic operators</a:t>
            </a:r>
          </a:p>
          <a:p>
            <a:pPr marL="822960" lvl="1" indent="-457200">
              <a:buFont typeface="+mj-lt"/>
              <a:buAutoNum type="arabicPeriod"/>
            </a:pPr>
            <a:r>
              <a:rPr lang="en-US" altLang="zh-TW" sz="2400" dirty="0"/>
              <a:t>The difference between = and ==</a:t>
            </a:r>
          </a:p>
          <a:p>
            <a:pPr marL="822960" lvl="1" indent="-457200">
              <a:buFont typeface="+mj-lt"/>
              <a:buAutoNum type="arabicPeriod"/>
            </a:pPr>
            <a:r>
              <a:rPr lang="en-US" altLang="zh-TW" sz="2400" dirty="0"/>
              <a:t>Indentation</a:t>
            </a:r>
          </a:p>
          <a:p>
            <a:pPr marL="822960" lvl="1" indent="-457200">
              <a:buFont typeface="+mj-lt"/>
              <a:buAutoNum type="arabicPeriod"/>
            </a:pPr>
            <a:r>
              <a:rPr lang="en-US" altLang="zh-TW" sz="2400" dirty="0"/>
              <a:t>Multi-line representation</a:t>
            </a:r>
            <a:endParaRPr lang="zh-TW" altLang="en-US" sz="2400" dirty="0"/>
          </a:p>
        </p:txBody>
      </p:sp>
    </p:spTree>
    <p:extLst>
      <p:ext uri="{BB962C8B-B14F-4D97-AF65-F5344CB8AC3E}">
        <p14:creationId xmlns:p14="http://schemas.microsoft.com/office/powerpoint/2010/main" val="15986788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mn-lt"/>
              </a:rPr>
              <a:t>Indentation</a:t>
            </a:r>
            <a:endParaRPr lang="zh-TW" altLang="en-US" dirty="0">
              <a:latin typeface="+mn-lt"/>
            </a:endParaRPr>
          </a:p>
        </p:txBody>
      </p:sp>
      <p:sp>
        <p:nvSpPr>
          <p:cNvPr id="3" name="內容版面配置區 2"/>
          <p:cNvSpPr>
            <a:spLocks noGrp="1"/>
          </p:cNvSpPr>
          <p:nvPr>
            <p:ph idx="1"/>
          </p:nvPr>
        </p:nvSpPr>
        <p:spPr/>
        <p:txBody>
          <a:bodyPr>
            <a:normAutofit/>
          </a:bodyPr>
          <a:lstStyle/>
          <a:p>
            <a:pPr algn="just"/>
            <a:r>
              <a:rPr lang="en-US" b="0" i="0" dirty="0">
                <a:solidFill>
                  <a:srgbClr val="000000"/>
                </a:solidFill>
                <a:effectLst/>
              </a:rPr>
              <a:t>Indentation in Python refers to the </a:t>
            </a:r>
            <a:r>
              <a:rPr lang="en-US" b="0" i="0" dirty="0" smtClean="0">
                <a:solidFill>
                  <a:srgbClr val="000000"/>
                </a:solidFill>
                <a:effectLst/>
              </a:rPr>
              <a:t>spaces </a:t>
            </a:r>
            <a:r>
              <a:rPr lang="en-US" b="0" i="0" dirty="0">
                <a:solidFill>
                  <a:srgbClr val="000000"/>
                </a:solidFill>
                <a:effectLst/>
              </a:rPr>
              <a:t>and </a:t>
            </a:r>
            <a:r>
              <a:rPr lang="en-US" b="0" i="0" dirty="0" smtClean="0">
                <a:solidFill>
                  <a:srgbClr val="000000"/>
                </a:solidFill>
                <a:effectLst/>
              </a:rPr>
              <a:t>tabs </a:t>
            </a:r>
            <a:r>
              <a:rPr lang="en-US" b="0" i="0" dirty="0">
                <a:solidFill>
                  <a:srgbClr val="000000"/>
                </a:solidFill>
                <a:effectLst/>
              </a:rPr>
              <a:t>that are used at the beginning of a </a:t>
            </a:r>
            <a:r>
              <a:rPr lang="en-US" b="0" i="0" dirty="0" smtClean="0">
                <a:solidFill>
                  <a:srgbClr val="000000"/>
                </a:solidFill>
                <a:effectLst/>
              </a:rPr>
              <a:t>statement</a:t>
            </a:r>
            <a:endParaRPr lang="en-US" b="0" i="0" dirty="0">
              <a:solidFill>
                <a:srgbClr val="000000"/>
              </a:solidFill>
              <a:effectLst/>
            </a:endParaRPr>
          </a:p>
          <a:p>
            <a:endParaRPr lang="en-US" b="0" i="0" dirty="0">
              <a:solidFill>
                <a:srgbClr val="000000"/>
              </a:solidFill>
              <a:effectLst/>
            </a:endParaRPr>
          </a:p>
          <a:p>
            <a:r>
              <a:rPr lang="en-US" b="0" i="0" dirty="0">
                <a:solidFill>
                  <a:srgbClr val="000000"/>
                </a:solidFill>
                <a:effectLst/>
              </a:rPr>
              <a:t>The statements with the same indentation belong to the same group called a </a:t>
            </a:r>
            <a:r>
              <a:rPr lang="en-US" b="1" i="0" dirty="0" smtClean="0">
                <a:solidFill>
                  <a:srgbClr val="333333"/>
                </a:solidFill>
                <a:effectLst/>
              </a:rPr>
              <a:t>suite</a:t>
            </a:r>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a:latin typeface="+mn-lt"/>
              </a:rPr>
              <a:pPr/>
              <a:t>20</a:t>
            </a:fld>
            <a:endParaRPr lang="zh-TW" altLang="en-US" dirty="0">
              <a:latin typeface="+mn-lt"/>
            </a:endParaRPr>
          </a:p>
        </p:txBody>
      </p:sp>
    </p:spTree>
    <p:extLst>
      <p:ext uri="{BB962C8B-B14F-4D97-AF65-F5344CB8AC3E}">
        <p14:creationId xmlns:p14="http://schemas.microsoft.com/office/powerpoint/2010/main" val="12516964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mn-lt"/>
              </a:rPr>
              <a:t>Indentation</a:t>
            </a:r>
            <a:endParaRPr lang="zh-TW" altLang="en-US" dirty="0">
              <a:latin typeface="+mn-lt"/>
            </a:endParaRPr>
          </a:p>
        </p:txBody>
      </p:sp>
      <p:sp>
        <p:nvSpPr>
          <p:cNvPr id="3" name="內容版面配置區 2"/>
          <p:cNvSpPr>
            <a:spLocks noGrp="1"/>
          </p:cNvSpPr>
          <p:nvPr>
            <p:ph idx="1"/>
          </p:nvPr>
        </p:nvSpPr>
        <p:spPr/>
        <p:txBody>
          <a:bodyPr>
            <a:normAutofit/>
          </a:bodyPr>
          <a:lstStyle/>
          <a:p>
            <a:r>
              <a:rPr lang="en-US" altLang="zh-TW" dirty="0" err="1"/>
              <a:t>E.g</a:t>
            </a:r>
            <a:r>
              <a:rPr lang="en-US" altLang="zh-TW" dirty="0"/>
              <a:t> :</a:t>
            </a:r>
          </a:p>
          <a:p>
            <a:endParaRPr lang="en-US" altLang="zh-TW" dirty="0"/>
          </a:p>
          <a:p>
            <a:endParaRPr lang="en-US" altLang="zh-TW" dirty="0"/>
          </a:p>
          <a:p>
            <a:pPr marL="0" indent="0">
              <a:buNone/>
            </a:pPr>
            <a:endParaRPr lang="en-US" altLang="zh-TW" dirty="0"/>
          </a:p>
          <a:p>
            <a:r>
              <a:rPr lang="en-US" altLang="zh-TW" dirty="0" err="1"/>
              <a:t>E.g</a:t>
            </a:r>
            <a:r>
              <a:rPr lang="en-US" altLang="zh-TW" dirty="0"/>
              <a:t> :</a:t>
            </a:r>
          </a:p>
          <a:p>
            <a:endParaRPr lang="zh-TW" altLang="en-US"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a:latin typeface="+mn-lt"/>
              </a:rPr>
              <a:pPr/>
              <a:t>21</a:t>
            </a:fld>
            <a:endParaRPr lang="zh-TW" altLang="en-US" dirty="0">
              <a:latin typeface="+mn-lt"/>
            </a:endParaRPr>
          </a:p>
        </p:txBody>
      </p:sp>
      <p:pic>
        <p:nvPicPr>
          <p:cNvPr id="10" name="Picture 9">
            <a:extLst>
              <a:ext uri="{FF2B5EF4-FFF2-40B4-BE49-F238E27FC236}">
                <a16:creationId xmlns:a16="http://schemas.microsoft.com/office/drawing/2014/main" id="{78375EA0-0FB1-40BA-840E-69B07287806C}"/>
              </a:ext>
            </a:extLst>
          </p:cNvPr>
          <p:cNvPicPr>
            <a:picLocks noChangeAspect="1"/>
          </p:cNvPicPr>
          <p:nvPr/>
        </p:nvPicPr>
        <p:blipFill>
          <a:blip r:embed="rId3"/>
          <a:stretch>
            <a:fillRect/>
          </a:stretch>
        </p:blipFill>
        <p:spPr>
          <a:xfrm>
            <a:off x="6741514" y="4020353"/>
            <a:ext cx="1857375" cy="1362075"/>
          </a:xfrm>
          <a:prstGeom prst="rect">
            <a:avLst/>
          </a:prstGeom>
        </p:spPr>
      </p:pic>
      <p:sp>
        <p:nvSpPr>
          <p:cNvPr id="9" name="TextBox 8">
            <a:extLst>
              <a:ext uri="{FF2B5EF4-FFF2-40B4-BE49-F238E27FC236}">
                <a16:creationId xmlns:a16="http://schemas.microsoft.com/office/drawing/2014/main" id="{4592C3E4-CA72-41C1-8D2A-9EA7E16A30A5}"/>
              </a:ext>
            </a:extLst>
          </p:cNvPr>
          <p:cNvSpPr txBox="1"/>
          <p:nvPr/>
        </p:nvSpPr>
        <p:spPr>
          <a:xfrm>
            <a:off x="2419864" y="2166837"/>
            <a:ext cx="5607725" cy="1754326"/>
          </a:xfrm>
          <a:prstGeom prst="rect">
            <a:avLst/>
          </a:prstGeom>
          <a:solidFill>
            <a:schemeClr val="bg1"/>
          </a:solidFill>
        </p:spPr>
        <p:txBody>
          <a:bodyPr wrap="square">
            <a:spAutoFit/>
          </a:bodyPr>
          <a:lstStyle/>
          <a:p>
            <a:r>
              <a:rPr lang="en-US" dirty="0" smtClean="0">
                <a:solidFill>
                  <a:srgbClr val="FF0000"/>
                </a:solidFill>
              </a:rPr>
              <a:t>#An </a:t>
            </a:r>
            <a:r>
              <a:rPr lang="en-US" dirty="0">
                <a:solidFill>
                  <a:srgbClr val="FF0000"/>
                </a:solidFill>
              </a:rPr>
              <a:t>example of </a:t>
            </a:r>
            <a:r>
              <a:rPr lang="en-US" dirty="0" smtClean="0">
                <a:solidFill>
                  <a:srgbClr val="FF0000"/>
                </a:solidFill>
              </a:rPr>
              <a:t>python code with correct indentation</a:t>
            </a:r>
            <a:endParaRPr lang="en-US" dirty="0">
              <a:solidFill>
                <a:srgbClr val="FF0000"/>
              </a:solidFill>
            </a:endParaRPr>
          </a:p>
          <a:p>
            <a:r>
              <a:rPr lang="en-US" dirty="0"/>
              <a:t>if a==1:</a:t>
            </a:r>
          </a:p>
          <a:p>
            <a:r>
              <a:rPr lang="en-US" dirty="0"/>
              <a:t>    print(a)</a:t>
            </a:r>
          </a:p>
          <a:p>
            <a:r>
              <a:rPr lang="en-US" dirty="0"/>
              <a:t>    if b==2:</a:t>
            </a:r>
          </a:p>
          <a:p>
            <a:r>
              <a:rPr lang="en-US" dirty="0"/>
              <a:t>        print(b)</a:t>
            </a:r>
          </a:p>
          <a:p>
            <a:r>
              <a:rPr lang="en-US" dirty="0"/>
              <a:t>print('end')</a:t>
            </a:r>
          </a:p>
        </p:txBody>
      </p:sp>
      <p:sp>
        <p:nvSpPr>
          <p:cNvPr id="11" name="TextBox 10">
            <a:extLst>
              <a:ext uri="{FF2B5EF4-FFF2-40B4-BE49-F238E27FC236}">
                <a16:creationId xmlns:a16="http://schemas.microsoft.com/office/drawing/2014/main" id="{105668BF-3D75-41B0-B372-05EDA7EAA902}"/>
              </a:ext>
            </a:extLst>
          </p:cNvPr>
          <p:cNvSpPr txBox="1"/>
          <p:nvPr/>
        </p:nvSpPr>
        <p:spPr>
          <a:xfrm>
            <a:off x="1359231" y="4309285"/>
            <a:ext cx="5409873" cy="1200329"/>
          </a:xfrm>
          <a:prstGeom prst="rect">
            <a:avLst/>
          </a:prstGeom>
          <a:solidFill>
            <a:schemeClr val="bg1"/>
          </a:solidFill>
        </p:spPr>
        <p:txBody>
          <a:bodyPr wrap="square">
            <a:spAutoFit/>
          </a:bodyPr>
          <a:lstStyle/>
          <a:p>
            <a:r>
              <a:rPr lang="en-US" altLang="zh-TW" dirty="0">
                <a:solidFill>
                  <a:srgbClr val="FF0000"/>
                </a:solidFill>
              </a:rPr>
              <a:t>#An example of python</a:t>
            </a:r>
            <a:r>
              <a:rPr lang="en-US" altLang="zh-TW" dirty="0" smtClean="0">
                <a:solidFill>
                  <a:srgbClr val="FF0000"/>
                </a:solidFill>
              </a:rPr>
              <a:t> </a:t>
            </a:r>
            <a:r>
              <a:rPr lang="en-US" altLang="zh-TW" dirty="0">
                <a:solidFill>
                  <a:srgbClr val="FF0000"/>
                </a:solidFill>
              </a:rPr>
              <a:t>code with </a:t>
            </a:r>
            <a:r>
              <a:rPr lang="en-US" altLang="zh-TW" dirty="0" smtClean="0">
                <a:solidFill>
                  <a:srgbClr val="FF0000"/>
                </a:solidFill>
              </a:rPr>
              <a:t>wrong </a:t>
            </a:r>
            <a:r>
              <a:rPr lang="en-US" altLang="zh-TW" dirty="0">
                <a:solidFill>
                  <a:srgbClr val="FF0000"/>
                </a:solidFill>
              </a:rPr>
              <a:t>indentation</a:t>
            </a:r>
          </a:p>
          <a:p>
            <a:r>
              <a:rPr lang="en-US" dirty="0" smtClean="0"/>
              <a:t>a </a:t>
            </a:r>
            <a:r>
              <a:rPr lang="en-US" dirty="0"/>
              <a:t>= 1</a:t>
            </a:r>
          </a:p>
          <a:p>
            <a:r>
              <a:rPr lang="en-US" dirty="0"/>
              <a:t>print(a)</a:t>
            </a:r>
          </a:p>
          <a:p>
            <a:r>
              <a:rPr lang="en-US" dirty="0"/>
              <a:t> a = 3# Multiple blanks, resulting in an error print(a)</a:t>
            </a:r>
          </a:p>
        </p:txBody>
      </p:sp>
    </p:spTree>
    <p:extLst>
      <p:ext uri="{BB962C8B-B14F-4D97-AF65-F5344CB8AC3E}">
        <p14:creationId xmlns:p14="http://schemas.microsoft.com/office/powerpoint/2010/main" val="39044798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dirty="0">
                <a:latin typeface="+mn-lt"/>
              </a:rPr>
              <a:t>Multi-line representation</a:t>
            </a:r>
            <a:endParaRPr lang="zh-TW" altLang="en-US" dirty="0">
              <a:latin typeface="+mn-lt"/>
            </a:endParaRPr>
          </a:p>
        </p:txBody>
      </p:sp>
      <p:sp>
        <p:nvSpPr>
          <p:cNvPr id="6" name="內容版面配置區 2"/>
          <p:cNvSpPr>
            <a:spLocks noGrp="1"/>
          </p:cNvSpPr>
          <p:nvPr>
            <p:ph idx="1"/>
          </p:nvPr>
        </p:nvSpPr>
        <p:spPr>
          <a:xfrm>
            <a:off x="1463040" y="1795426"/>
            <a:ext cx="6196405" cy="3927643"/>
          </a:xfrm>
        </p:spPr>
        <p:txBody>
          <a:bodyPr>
            <a:normAutofit/>
          </a:bodyPr>
          <a:lstStyle/>
          <a:p>
            <a:r>
              <a:rPr lang="en-US" altLang="zh-TW" dirty="0"/>
              <a:t>Example :</a:t>
            </a:r>
          </a:p>
          <a:p>
            <a:endParaRPr lang="en-US" altLang="zh-TW" sz="2600" dirty="0"/>
          </a:p>
          <a:p>
            <a:endParaRPr lang="en-US" altLang="zh-TW" sz="2600" dirty="0"/>
          </a:p>
          <a:p>
            <a:endParaRPr lang="en-US" altLang="zh-TW" sz="2600" dirty="0"/>
          </a:p>
          <a:p>
            <a:endParaRPr lang="en-US" altLang="zh-TW" sz="2600" dirty="0"/>
          </a:p>
          <a:p>
            <a:pPr marL="0" indent="0">
              <a:buNone/>
            </a:pPr>
            <a:endParaRPr lang="en-US" altLang="zh-TW" sz="2600" dirty="0"/>
          </a:p>
          <a:p>
            <a:r>
              <a:rPr lang="en-US" altLang="zh-TW" dirty="0" smtClean="0"/>
              <a:t>Result:</a:t>
            </a:r>
            <a:endParaRPr lang="en-US" altLang="zh-TW" sz="2000" dirty="0"/>
          </a:p>
          <a:p>
            <a:endParaRPr lang="zh-TW" altLang="en-US"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latin typeface="+mn-lt"/>
              </a:rPr>
              <a:pPr/>
              <a:t>22</a:t>
            </a:fld>
            <a:endParaRPr lang="zh-TW" altLang="en-US">
              <a:latin typeface="+mn-lt"/>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1525" y="5257580"/>
            <a:ext cx="4608512" cy="8646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a:ext uri="{FF2B5EF4-FFF2-40B4-BE49-F238E27FC236}">
                <a16:creationId xmlns:a16="http://schemas.microsoft.com/office/drawing/2014/main" id="{9116072E-C018-4A4F-94A2-13C5549A0EB9}"/>
              </a:ext>
            </a:extLst>
          </p:cNvPr>
          <p:cNvSpPr txBox="1"/>
          <p:nvPr/>
        </p:nvSpPr>
        <p:spPr>
          <a:xfrm>
            <a:off x="3275856" y="1795427"/>
            <a:ext cx="5152429" cy="2585323"/>
          </a:xfrm>
          <a:prstGeom prst="rect">
            <a:avLst/>
          </a:prstGeom>
          <a:solidFill>
            <a:schemeClr val="bg1"/>
          </a:solidFill>
        </p:spPr>
        <p:txBody>
          <a:bodyPr wrap="square">
            <a:spAutoFit/>
          </a:bodyPr>
          <a:lstStyle/>
          <a:p>
            <a:pPr marL="365760" lvl="1" indent="0">
              <a:buNone/>
            </a:pPr>
            <a:r>
              <a:rPr lang="en-US" altLang="zh-TW" sz="1800" dirty="0"/>
              <a:t>one=1</a:t>
            </a:r>
          </a:p>
          <a:p>
            <a:pPr marL="365760" lvl="1" indent="0">
              <a:buNone/>
            </a:pPr>
            <a:r>
              <a:rPr lang="en-US" altLang="zh-TW" sz="1800" dirty="0"/>
              <a:t>two=2</a:t>
            </a:r>
          </a:p>
          <a:p>
            <a:pPr marL="365760" lvl="1" indent="0">
              <a:buNone/>
            </a:pPr>
            <a:r>
              <a:rPr lang="en-US" altLang="zh-TW" sz="1800" dirty="0"/>
              <a:t>three=3</a:t>
            </a:r>
          </a:p>
          <a:p>
            <a:pPr marL="365760" lvl="1" indent="0">
              <a:buNone/>
            </a:pPr>
            <a:r>
              <a:rPr lang="en-US" altLang="zh-TW" sz="1800" dirty="0">
                <a:solidFill>
                  <a:srgbClr val="FF0000"/>
                </a:solidFill>
              </a:rPr>
              <a:t># Use \ to connect to the next line of code</a:t>
            </a:r>
          </a:p>
          <a:p>
            <a:pPr marL="365760" lvl="1" indent="0">
              <a:buNone/>
            </a:pPr>
            <a:r>
              <a:rPr lang="en-US" altLang="zh-TW" sz="1800" dirty="0">
                <a:solidFill>
                  <a:srgbClr val="FF0000"/>
                </a:solidFill>
              </a:rPr>
              <a:t># Press Enter to automatically </a:t>
            </a:r>
            <a:r>
              <a:rPr lang="en-US" altLang="zh-TW" sz="1800" dirty="0" smtClean="0">
                <a:solidFill>
                  <a:srgbClr val="FF0000"/>
                </a:solidFill>
              </a:rPr>
              <a:t>align</a:t>
            </a:r>
          </a:p>
          <a:p>
            <a:pPr marL="365760" lvl="1" indent="0">
              <a:buNone/>
            </a:pPr>
            <a:r>
              <a:rPr lang="en-US" altLang="zh-TW" sz="1800" dirty="0" smtClean="0"/>
              <a:t>total </a:t>
            </a:r>
            <a:r>
              <a:rPr lang="en-US" altLang="zh-TW" sz="1800" dirty="0"/>
              <a:t>= one + \</a:t>
            </a:r>
          </a:p>
          <a:p>
            <a:pPr marL="365760" lvl="1" indent="0">
              <a:buNone/>
            </a:pPr>
            <a:r>
              <a:rPr lang="en-US" altLang="zh-TW" sz="1800" dirty="0"/>
              <a:t>        two + \</a:t>
            </a:r>
          </a:p>
          <a:p>
            <a:pPr marL="365760" lvl="1" indent="0">
              <a:buNone/>
            </a:pPr>
            <a:r>
              <a:rPr lang="en-US" altLang="zh-TW" sz="1800" dirty="0"/>
              <a:t>        three</a:t>
            </a:r>
          </a:p>
          <a:p>
            <a:pPr marL="365760" lvl="1" indent="0">
              <a:buNone/>
            </a:pPr>
            <a:r>
              <a:rPr lang="en-US" altLang="zh-TW" sz="1800" dirty="0"/>
              <a:t>print(total)</a:t>
            </a:r>
          </a:p>
        </p:txBody>
      </p:sp>
    </p:spTree>
    <p:extLst>
      <p:ext uri="{BB962C8B-B14F-4D97-AF65-F5344CB8AC3E}">
        <p14:creationId xmlns:p14="http://schemas.microsoft.com/office/powerpoint/2010/main" val="28612501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Source</a:t>
            </a:r>
            <a:endParaRPr lang="zh-TW" altLang="en-US" dirty="0"/>
          </a:p>
        </p:txBody>
      </p:sp>
      <p:sp>
        <p:nvSpPr>
          <p:cNvPr id="3" name="內容版面配置區 2"/>
          <p:cNvSpPr>
            <a:spLocks noGrp="1"/>
          </p:cNvSpPr>
          <p:nvPr>
            <p:ph idx="1"/>
          </p:nvPr>
        </p:nvSpPr>
        <p:spPr>
          <a:xfrm>
            <a:off x="1259632" y="1772816"/>
            <a:ext cx="7128792" cy="3603812"/>
          </a:xfrm>
        </p:spPr>
        <p:txBody>
          <a:bodyPr>
            <a:noAutofit/>
          </a:bodyPr>
          <a:lstStyle/>
          <a:p>
            <a:r>
              <a:rPr lang="en-US" altLang="zh-TW" dirty="0" smtClean="0"/>
              <a:t>References</a:t>
            </a:r>
          </a:p>
          <a:p>
            <a:pPr lvl="1"/>
            <a:r>
              <a:rPr lang="en-US" altLang="zh-TW" sz="1800" dirty="0" smtClean="0">
                <a:hlinkClick r:id="rId2"/>
              </a:rPr>
              <a:t>http</a:t>
            </a:r>
            <a:r>
              <a:rPr lang="en-US" altLang="zh-TW" sz="1800" dirty="0">
                <a:hlinkClick r:id="rId2"/>
              </a:rPr>
              <a:t>://openhome.cc/Gossip/CppGossip/DataType.html</a:t>
            </a:r>
            <a:endParaRPr lang="en-US" altLang="zh-TW" sz="1800" dirty="0"/>
          </a:p>
          <a:p>
            <a:pPr lvl="1"/>
            <a:r>
              <a:rPr lang="en-US" altLang="zh-TW" sz="1800" dirty="0">
                <a:hlinkClick r:id="rId3"/>
              </a:rPr>
              <a:t>http://pydoing.blogspot.tw/2014/07/python-guide.html</a:t>
            </a:r>
            <a:endParaRPr lang="en-US" altLang="zh-TW" sz="1800" dirty="0"/>
          </a:p>
          <a:p>
            <a:pPr lvl="1"/>
            <a:r>
              <a:rPr lang="en-US" altLang="zh-TW" sz="1800" dirty="0">
                <a:hlinkClick r:id="rId4"/>
              </a:rPr>
              <a:t>http://www.w3cschool.cc/python/python-tutorial.html</a:t>
            </a:r>
            <a:endParaRPr lang="en-US" altLang="zh-TW" sz="1800" dirty="0"/>
          </a:p>
          <a:p>
            <a:pPr lvl="1"/>
            <a:r>
              <a:rPr lang="en-US" altLang="zh-TW" sz="1800" dirty="0" smtClean="0">
                <a:hlinkClick r:id="rId5"/>
              </a:rPr>
              <a:t>https</a:t>
            </a:r>
            <a:r>
              <a:rPr lang="en-US" altLang="zh-TW" sz="1800" dirty="0">
                <a:hlinkClick r:id="rId5"/>
              </a:rPr>
              <a:t>://msdn.microsoft.com/zh-tw/library/bx185bk6.aspx</a:t>
            </a:r>
            <a:endParaRPr lang="en-US" altLang="zh-TW" sz="1800" dirty="0"/>
          </a:p>
          <a:p>
            <a:pPr lvl="1"/>
            <a:r>
              <a:rPr lang="en-US" altLang="zh-TW" sz="1800" dirty="0" smtClean="0"/>
              <a:t>Python </a:t>
            </a:r>
            <a:r>
              <a:rPr lang="zh-TW" altLang="en-US" sz="1800" dirty="0"/>
              <a:t>深入淺出程式設計</a:t>
            </a:r>
          </a:p>
          <a:p>
            <a:endParaRPr lang="en-US" altLang="zh-TW" dirty="0"/>
          </a:p>
          <a:p>
            <a:endParaRPr lang="zh-TW" altLang="en-US" dirty="0"/>
          </a:p>
        </p:txBody>
      </p:sp>
    </p:spTree>
    <p:extLst>
      <p:ext uri="{BB962C8B-B14F-4D97-AF65-F5344CB8AC3E}">
        <p14:creationId xmlns:p14="http://schemas.microsoft.com/office/powerpoint/2010/main" val="31832446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vi-VN" altLang="zh-TW" dirty="0" smtClean="0"/>
              <a:t>Exercise</a:t>
            </a:r>
            <a:r>
              <a:rPr lang="en-US" altLang="zh-TW" dirty="0" smtClean="0"/>
              <a:t> </a:t>
            </a:r>
            <a:r>
              <a:rPr lang="en-US" altLang="zh-TW" dirty="0" smtClean="0">
                <a:latin typeface="Times New Roman" panose="02020603050405020304" pitchFamily="18" charset="0"/>
                <a:cs typeface="Times New Roman" panose="02020603050405020304" pitchFamily="18" charset="0"/>
              </a:rPr>
              <a:t>1</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p:cNvSpPr>
            <a:spLocks noGrp="1"/>
          </p:cNvSpPr>
          <p:nvPr>
            <p:ph idx="1"/>
          </p:nvPr>
        </p:nvSpPr>
        <p:spPr>
          <a:xfrm>
            <a:off x="1463040" y="1844824"/>
            <a:ext cx="6196405" cy="4320480"/>
          </a:xfrm>
        </p:spPr>
        <p:txBody>
          <a:bodyPr/>
          <a:lstStyle/>
          <a:p>
            <a:pPr algn="just"/>
            <a:r>
              <a:rPr lang="en-US" altLang="zh-TW" dirty="0"/>
              <a:t>Design a </a:t>
            </a:r>
            <a:r>
              <a:rPr lang="en-US" altLang="zh-TW" dirty="0" smtClean="0"/>
              <a:t>program, where you have to declare two integer variables, one is set to 10 and the other is set to 20. Output the result of the addition, subtraction, and  multiplication of the two variables.</a:t>
            </a:r>
            <a:endParaRPr lang="en-US" altLang="zh-TW" dirty="0"/>
          </a:p>
          <a:p>
            <a:r>
              <a:rPr lang="en-US" altLang="zh-TW" dirty="0" smtClean="0"/>
              <a:t>Result:</a:t>
            </a:r>
            <a:endParaRPr lang="zh-TW" altLang="en-US" dirty="0"/>
          </a:p>
        </p:txBody>
      </p:sp>
      <p:pic>
        <p:nvPicPr>
          <p:cNvPr id="6" name="Picture 5">
            <a:extLst>
              <a:ext uri="{FF2B5EF4-FFF2-40B4-BE49-F238E27FC236}">
                <a16:creationId xmlns:a16="http://schemas.microsoft.com/office/drawing/2014/main" id="{2F505107-E147-42C1-A0F1-34DCFE30C3D1}"/>
              </a:ext>
            </a:extLst>
          </p:cNvPr>
          <p:cNvPicPr>
            <a:picLocks noChangeAspect="1"/>
          </p:cNvPicPr>
          <p:nvPr/>
        </p:nvPicPr>
        <p:blipFill>
          <a:blip r:embed="rId2"/>
          <a:stretch>
            <a:fillRect/>
          </a:stretch>
        </p:blipFill>
        <p:spPr>
          <a:xfrm>
            <a:off x="1863616" y="4437194"/>
            <a:ext cx="6196405" cy="1603224"/>
          </a:xfrm>
          <a:prstGeom prst="rect">
            <a:avLst/>
          </a:prstGeom>
        </p:spPr>
      </p:pic>
    </p:spTree>
    <p:extLst>
      <p:ext uri="{BB962C8B-B14F-4D97-AF65-F5344CB8AC3E}">
        <p14:creationId xmlns:p14="http://schemas.microsoft.com/office/powerpoint/2010/main" val="28066228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vi-VN" altLang="zh-TW" dirty="0" smtClean="0"/>
              <a:t>Exercise</a:t>
            </a:r>
            <a:r>
              <a:rPr lang="en-US" altLang="zh-TW" dirty="0" smtClean="0"/>
              <a:t> </a:t>
            </a:r>
            <a:r>
              <a:rPr lang="en-US" altLang="zh-TW" dirty="0" smtClean="0">
                <a:latin typeface="Times New Roman" panose="02020603050405020304" pitchFamily="18" charset="0"/>
                <a:cs typeface="Times New Roman" panose="02020603050405020304" pitchFamily="18" charset="0"/>
              </a:rPr>
              <a:t>2</a:t>
            </a:r>
            <a:endParaRPr lang="zh-TW" altLang="en-US" dirty="0"/>
          </a:p>
        </p:txBody>
      </p:sp>
      <p:sp>
        <p:nvSpPr>
          <p:cNvPr id="3" name="內容版面配置區 2"/>
          <p:cNvSpPr>
            <a:spLocks noGrp="1"/>
          </p:cNvSpPr>
          <p:nvPr>
            <p:ph idx="1"/>
          </p:nvPr>
        </p:nvSpPr>
        <p:spPr>
          <a:xfrm>
            <a:off x="1095023" y="1627094"/>
            <a:ext cx="6965245" cy="3603812"/>
          </a:xfrm>
        </p:spPr>
        <p:txBody>
          <a:bodyPr>
            <a:noAutofit/>
          </a:bodyPr>
          <a:lstStyle/>
          <a:p>
            <a:pPr algn="just"/>
            <a:r>
              <a:rPr lang="en-US" altLang="zh-TW" dirty="0"/>
              <a:t>Design a </a:t>
            </a:r>
            <a:r>
              <a:rPr lang="en-US" altLang="zh-TW" dirty="0" smtClean="0"/>
              <a:t>program that can </a:t>
            </a:r>
            <a:r>
              <a:rPr lang="en-US" altLang="zh-TW" dirty="0"/>
              <a:t>print the multiplication </a:t>
            </a:r>
            <a:r>
              <a:rPr lang="en-US" altLang="zh-TW" dirty="0" smtClean="0"/>
              <a:t>table</a:t>
            </a:r>
            <a:r>
              <a:rPr lang="zh-TW" altLang="en-US" dirty="0" smtClean="0"/>
              <a:t> </a:t>
            </a:r>
            <a:r>
              <a:rPr lang="en-US" altLang="zh-TW" dirty="0" smtClean="0"/>
              <a:t>as follows.</a:t>
            </a:r>
            <a:endParaRPr lang="en-US" altLang="zh-TW" dirty="0"/>
          </a:p>
          <a:p>
            <a:r>
              <a:rPr lang="en-US" altLang="zh-TW" dirty="0" smtClean="0"/>
              <a:t>Result:</a:t>
            </a:r>
            <a:endParaRPr lang="zh-TW" altLang="en-US" dirty="0"/>
          </a:p>
        </p:txBody>
      </p:sp>
      <p:sp>
        <p:nvSpPr>
          <p:cNvPr id="4" name="矩形 3"/>
          <p:cNvSpPr/>
          <p:nvPr/>
        </p:nvSpPr>
        <p:spPr>
          <a:xfrm>
            <a:off x="61965" y="3212976"/>
            <a:ext cx="9031359" cy="1938992"/>
          </a:xfrm>
          <a:prstGeom prst="rect">
            <a:avLst/>
          </a:prstGeom>
          <a:solidFill>
            <a:schemeClr val="bg1"/>
          </a:solidFill>
        </p:spPr>
        <p:txBody>
          <a:bodyPr wrap="square">
            <a:spAutoFit/>
          </a:bodyPr>
          <a:lstStyle/>
          <a:p>
            <a:r>
              <a:rPr lang="zh-TW" altLang="en-US" sz="1200" dirty="0"/>
              <a:t>	1	2	3	4	5	6	7	8	9</a:t>
            </a:r>
          </a:p>
          <a:p>
            <a:r>
              <a:rPr lang="zh-TW" altLang="en-US" sz="1200" dirty="0"/>
              <a:t>1	1*1=1	1*2=2	1*3=3	1*4=4	1*5=5	1*6=6	1*7=7	1*8=8	1*9=</a:t>
            </a:r>
            <a:r>
              <a:rPr lang="zh-TW" altLang="en-US" sz="1200" dirty="0" smtClean="0"/>
              <a:t>9</a:t>
            </a:r>
          </a:p>
          <a:p>
            <a:r>
              <a:rPr lang="zh-TW" altLang="en-US" sz="1200" dirty="0" smtClean="0"/>
              <a:t>2	2*1=2	2*2=4	2*3=6	2*4=8	2*5=10	2*6=12	2*7=14	2*8=16	2*9=18</a:t>
            </a:r>
          </a:p>
          <a:p>
            <a:r>
              <a:rPr lang="zh-TW" altLang="en-US" sz="1200" dirty="0" smtClean="0"/>
              <a:t>3</a:t>
            </a:r>
            <a:r>
              <a:rPr lang="zh-TW" altLang="en-US" sz="1200" dirty="0"/>
              <a:t>	3*1=3	3*2=6	3*3=9	3*4=12	3*5=15	3*6=18	3*7=21	3*8=24	3*9=27</a:t>
            </a:r>
          </a:p>
          <a:p>
            <a:r>
              <a:rPr lang="zh-TW" altLang="en-US" sz="1200" dirty="0"/>
              <a:t>4	4*1=4	4*2=8	4*3=12	4*4=16	4*5=20	4*6=24	4*7=28	4*8=32	4*9=36</a:t>
            </a:r>
          </a:p>
          <a:p>
            <a:r>
              <a:rPr lang="zh-TW" altLang="en-US" sz="1200" dirty="0"/>
              <a:t>5	5*1=5	5*2=10	5*3=15	5*4=20	5*5=25	5*6=30	5*7=35	5*8=40	5*9=45</a:t>
            </a:r>
          </a:p>
          <a:p>
            <a:r>
              <a:rPr lang="zh-TW" altLang="en-US" sz="1200" dirty="0"/>
              <a:t>6	6*1=6	6*2=12	6*3=18	6*4=24	6*5=30	6*6=36	6*7=42	6*8=48	6*9=54</a:t>
            </a:r>
          </a:p>
          <a:p>
            <a:r>
              <a:rPr lang="zh-TW" altLang="en-US" sz="1200" dirty="0"/>
              <a:t>7	7*1=7	7*2=14	7*3=21	7*4=28	7*5=35	7*6=42	7*7=49	7*8=56	7*9=63</a:t>
            </a:r>
          </a:p>
          <a:p>
            <a:r>
              <a:rPr lang="zh-TW" altLang="en-US" sz="1200" dirty="0"/>
              <a:t>8	8*1=8	8*2=16	8*3=24	8*4=32	8*5=40	8*6=48	8*7=56	8*8=64	8*9=72</a:t>
            </a:r>
          </a:p>
          <a:p>
            <a:r>
              <a:rPr lang="zh-TW" altLang="en-US" sz="1200" dirty="0"/>
              <a:t>9	9*1=9	9*2=18	9*3=27	9*4=36	9*5=45	9*6=54	9*7=63	9*8=72	9*9=81</a:t>
            </a:r>
          </a:p>
        </p:txBody>
      </p:sp>
    </p:spTree>
    <p:extLst>
      <p:ext uri="{BB962C8B-B14F-4D97-AF65-F5344CB8AC3E}">
        <p14:creationId xmlns:p14="http://schemas.microsoft.com/office/powerpoint/2010/main" val="4060731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vi-VN" altLang="zh-TW" dirty="0" smtClean="0"/>
              <a:t>Exercise</a:t>
            </a:r>
            <a:r>
              <a:rPr lang="en-US" altLang="zh-TW" dirty="0" smtClean="0"/>
              <a:t> </a:t>
            </a:r>
            <a:r>
              <a:rPr lang="en-US" altLang="zh-TW" dirty="0" smtClean="0">
                <a:latin typeface="Times New Roman" panose="02020603050405020304" pitchFamily="18" charset="0"/>
                <a:cs typeface="Times New Roman" panose="02020603050405020304" pitchFamily="18" charset="0"/>
              </a:rPr>
              <a:t>3</a:t>
            </a:r>
            <a:endParaRPr lang="zh-TW" altLang="en-US" dirty="0"/>
          </a:p>
        </p:txBody>
      </p:sp>
      <p:sp>
        <p:nvSpPr>
          <p:cNvPr id="3" name="內容版面配置區 2"/>
          <p:cNvSpPr>
            <a:spLocks noGrp="1"/>
          </p:cNvSpPr>
          <p:nvPr>
            <p:ph idx="1"/>
          </p:nvPr>
        </p:nvSpPr>
        <p:spPr>
          <a:xfrm>
            <a:off x="1473797" y="1772816"/>
            <a:ext cx="6196405" cy="3603812"/>
          </a:xfrm>
        </p:spPr>
        <p:txBody>
          <a:bodyPr/>
          <a:lstStyle/>
          <a:p>
            <a:r>
              <a:rPr lang="en-US" altLang="zh-TW" dirty="0"/>
              <a:t>Design a program that can print the </a:t>
            </a:r>
            <a:r>
              <a:rPr lang="en-US" altLang="zh-TW" dirty="0" smtClean="0"/>
              <a:t>Pascal’s triangle</a:t>
            </a:r>
            <a:r>
              <a:rPr lang="zh-TW" altLang="en-US" dirty="0" smtClean="0"/>
              <a:t> </a:t>
            </a:r>
            <a:r>
              <a:rPr lang="en-US" altLang="zh-TW" dirty="0" smtClean="0"/>
              <a:t>with rows 0 through 7, as follows.</a:t>
            </a:r>
            <a:endParaRPr lang="en-US" altLang="zh-TW" dirty="0"/>
          </a:p>
          <a:p>
            <a:r>
              <a:rPr lang="en-US" altLang="zh-TW" dirty="0" smtClean="0"/>
              <a:t>Result </a:t>
            </a:r>
            <a:r>
              <a:rPr lang="en-US" altLang="zh-TW" dirty="0"/>
              <a:t>: </a:t>
            </a:r>
          </a:p>
        </p:txBody>
      </p:sp>
      <p:pic>
        <p:nvPicPr>
          <p:cNvPr id="6" name="圖片 5"/>
          <p:cNvPicPr>
            <a:picLocks noChangeAspect="1"/>
          </p:cNvPicPr>
          <p:nvPr/>
        </p:nvPicPr>
        <p:blipFill>
          <a:blip r:embed="rId2"/>
          <a:stretch>
            <a:fillRect/>
          </a:stretch>
        </p:blipFill>
        <p:spPr>
          <a:xfrm>
            <a:off x="2483768" y="2975301"/>
            <a:ext cx="4313944" cy="3270453"/>
          </a:xfrm>
          <a:prstGeom prst="rect">
            <a:avLst/>
          </a:prstGeom>
        </p:spPr>
      </p:pic>
    </p:spTree>
    <p:extLst>
      <p:ext uri="{BB962C8B-B14F-4D97-AF65-F5344CB8AC3E}">
        <p14:creationId xmlns:p14="http://schemas.microsoft.com/office/powerpoint/2010/main" val="5139021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mn-lt"/>
              </a:rPr>
              <a:t>Comment</a:t>
            </a:r>
            <a:endParaRPr lang="zh-TW" altLang="en-US" dirty="0">
              <a:latin typeface="+mn-lt"/>
            </a:endParaRPr>
          </a:p>
        </p:txBody>
      </p:sp>
      <p:sp>
        <p:nvSpPr>
          <p:cNvPr id="3" name="內容版面配置區 2"/>
          <p:cNvSpPr>
            <a:spLocks noGrp="1"/>
          </p:cNvSpPr>
          <p:nvPr>
            <p:ph idx="1"/>
          </p:nvPr>
        </p:nvSpPr>
        <p:spPr/>
        <p:txBody>
          <a:bodyPr>
            <a:normAutofit/>
          </a:bodyPr>
          <a:lstStyle/>
          <a:p>
            <a:pPr algn="just"/>
            <a:r>
              <a:rPr lang="en-US" altLang="zh-TW" dirty="0"/>
              <a:t>Comment is a short description added to the code for the readability</a:t>
            </a:r>
          </a:p>
          <a:p>
            <a:pPr lvl="1" algn="just"/>
            <a:r>
              <a:rPr lang="en-US" altLang="zh-TW" dirty="0"/>
              <a:t>It is good for you and others to check the code</a:t>
            </a:r>
            <a:r>
              <a:rPr lang="zh-TW" altLang="en-US" dirty="0"/>
              <a:t> </a:t>
            </a:r>
          </a:p>
          <a:p>
            <a:r>
              <a:rPr lang="en-US" altLang="zh-TW" dirty="0"/>
              <a:t>Comment symbol</a:t>
            </a:r>
          </a:p>
          <a:p>
            <a:pPr lvl="1" algn="just"/>
            <a:r>
              <a:rPr lang="en-US" altLang="zh-TW" dirty="0"/>
              <a:t>Tell the Python compiler to ignore the text or comments following it</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3</a:t>
            </a:fld>
            <a:endParaRPr lang="zh-TW" altLang="en-US" dirty="0"/>
          </a:p>
        </p:txBody>
      </p:sp>
    </p:spTree>
    <p:extLst>
      <p:ext uri="{BB962C8B-B14F-4D97-AF65-F5344CB8AC3E}">
        <p14:creationId xmlns:p14="http://schemas.microsoft.com/office/powerpoint/2010/main" val="28372559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95023" y="404664"/>
            <a:ext cx="6965245" cy="1202485"/>
          </a:xfrm>
        </p:spPr>
        <p:txBody>
          <a:bodyPr>
            <a:normAutofit/>
          </a:bodyPr>
          <a:lstStyle/>
          <a:p>
            <a:r>
              <a:rPr lang="en-US" altLang="zh-TW" dirty="0">
                <a:latin typeface="+mn-lt"/>
              </a:rPr>
              <a:t>Comment</a:t>
            </a:r>
            <a:endParaRPr lang="zh-TW" altLang="en-US" dirty="0">
              <a:latin typeface="+mn-lt"/>
            </a:endParaRPr>
          </a:p>
        </p:txBody>
      </p:sp>
      <p:sp>
        <p:nvSpPr>
          <p:cNvPr id="3" name="內容版面配置區 2"/>
          <p:cNvSpPr>
            <a:spLocks noGrp="1"/>
          </p:cNvSpPr>
          <p:nvPr>
            <p:ph idx="1"/>
          </p:nvPr>
        </p:nvSpPr>
        <p:spPr>
          <a:xfrm>
            <a:off x="1463040" y="1340768"/>
            <a:ext cx="6196405" cy="3603812"/>
          </a:xfrm>
        </p:spPr>
        <p:txBody>
          <a:bodyPr>
            <a:normAutofit fontScale="92500" lnSpcReduction="10000"/>
          </a:bodyPr>
          <a:lstStyle/>
          <a:p>
            <a:r>
              <a:rPr lang="en-US" altLang="zh-TW" dirty="0"/>
              <a:t>Single line Comment</a:t>
            </a:r>
          </a:p>
          <a:p>
            <a:endParaRPr lang="en-US" altLang="zh-TW" dirty="0"/>
          </a:p>
          <a:p>
            <a:endParaRPr lang="en-US" altLang="zh-TW" dirty="0"/>
          </a:p>
          <a:p>
            <a:r>
              <a:rPr lang="en-US" altLang="zh-TW" dirty="0" smtClean="0"/>
              <a:t>Multi-line comment</a:t>
            </a:r>
          </a:p>
          <a:p>
            <a:pPr lvl="1"/>
            <a:r>
              <a:rPr lang="en-US" altLang="zh-TW" dirty="0" smtClean="0"/>
              <a:t>Using a multi-line string by triple (single or double) quotes</a:t>
            </a:r>
          </a:p>
          <a:p>
            <a:pPr lvl="2" algn="just"/>
            <a:r>
              <a:rPr lang="en-US" altLang="zh-TW" dirty="0"/>
              <a:t>Triple quotes are treated as regular strings with the exception that they can span multiple </a:t>
            </a:r>
            <a:r>
              <a:rPr lang="en-US" altLang="zh-TW" dirty="0" smtClean="0"/>
              <a:t>lines</a:t>
            </a:r>
          </a:p>
          <a:p>
            <a:pPr lvl="2" algn="just"/>
            <a:r>
              <a:rPr lang="en-US" altLang="zh-TW" dirty="0" smtClean="0"/>
              <a:t>When the multi-line string is </a:t>
            </a:r>
            <a:r>
              <a:rPr lang="en-US" altLang="zh-TW" dirty="0"/>
              <a:t>not assigned to a </a:t>
            </a:r>
            <a:r>
              <a:rPr lang="en-US" altLang="zh-TW" dirty="0" smtClean="0"/>
              <a:t>variable, the string will be </a:t>
            </a:r>
            <a:r>
              <a:rPr lang="en-US" altLang="zh-TW" dirty="0"/>
              <a:t>immediately </a:t>
            </a:r>
            <a:r>
              <a:rPr lang="en-US" altLang="zh-TW" dirty="0" smtClean="0"/>
              <a:t>garbage collected as </a:t>
            </a:r>
            <a:r>
              <a:rPr lang="en-US" altLang="zh-TW" dirty="0"/>
              <a:t>code </a:t>
            </a:r>
            <a:r>
              <a:rPr lang="en-US" altLang="zh-TW" dirty="0" smtClean="0"/>
              <a:t>executes</a:t>
            </a:r>
            <a:endParaRPr lang="en-US" altLang="zh-TW" dirty="0"/>
          </a:p>
          <a:p>
            <a:pPr marL="0" indent="0">
              <a:buNone/>
            </a:pPr>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a:pPr/>
              <a:t>4</a:t>
            </a:fld>
            <a:endParaRPr lang="zh-TW" altLang="en-US" dirty="0"/>
          </a:p>
        </p:txBody>
      </p:sp>
      <p:sp>
        <p:nvSpPr>
          <p:cNvPr id="8" name="TextBox 7">
            <a:extLst>
              <a:ext uri="{FF2B5EF4-FFF2-40B4-BE49-F238E27FC236}">
                <a16:creationId xmlns:a16="http://schemas.microsoft.com/office/drawing/2014/main" id="{0E08110A-4B02-4970-AB93-AE411A0F7065}"/>
              </a:ext>
            </a:extLst>
          </p:cNvPr>
          <p:cNvSpPr txBox="1"/>
          <p:nvPr/>
        </p:nvSpPr>
        <p:spPr>
          <a:xfrm>
            <a:off x="1693654" y="1774557"/>
            <a:ext cx="5542642" cy="646331"/>
          </a:xfrm>
          <a:prstGeom prst="rect">
            <a:avLst/>
          </a:prstGeom>
          <a:solidFill>
            <a:schemeClr val="bg1"/>
          </a:solidFill>
        </p:spPr>
        <p:txBody>
          <a:bodyPr wrap="square">
            <a:spAutoFit/>
          </a:bodyPr>
          <a:lstStyle/>
          <a:p>
            <a:r>
              <a:rPr lang="en-US" dirty="0">
                <a:solidFill>
                  <a:srgbClr val="FF0000"/>
                </a:solidFill>
              </a:rPr>
              <a:t># Comments start with a #</a:t>
            </a:r>
          </a:p>
          <a:p>
            <a:r>
              <a:rPr lang="en-US" dirty="0"/>
              <a:t>a = 10 </a:t>
            </a:r>
            <a:r>
              <a:rPr lang="en-US" dirty="0" smtClean="0">
                <a:solidFill>
                  <a:srgbClr val="FF0000"/>
                </a:solidFill>
              </a:rPr>
              <a:t>#</a:t>
            </a:r>
            <a:r>
              <a:rPr lang="zh-TW" altLang="en-US" dirty="0" smtClean="0">
                <a:solidFill>
                  <a:srgbClr val="FF0000"/>
                </a:solidFill>
              </a:rPr>
              <a:t> </a:t>
            </a:r>
            <a:r>
              <a:rPr lang="en-US" dirty="0" smtClean="0">
                <a:solidFill>
                  <a:srgbClr val="FF0000"/>
                </a:solidFill>
              </a:rPr>
              <a:t>Comments </a:t>
            </a:r>
            <a:r>
              <a:rPr lang="en-US" dirty="0">
                <a:solidFill>
                  <a:srgbClr val="FF0000"/>
                </a:solidFill>
              </a:rPr>
              <a:t>can be placed at the end of a line</a:t>
            </a:r>
          </a:p>
        </p:txBody>
      </p:sp>
      <p:sp>
        <p:nvSpPr>
          <p:cNvPr id="10" name="TextBox 9">
            <a:extLst>
              <a:ext uri="{FF2B5EF4-FFF2-40B4-BE49-F238E27FC236}">
                <a16:creationId xmlns:a16="http://schemas.microsoft.com/office/drawing/2014/main" id="{28AE89DE-489C-44EF-889F-AB4486F1A2F1}"/>
              </a:ext>
            </a:extLst>
          </p:cNvPr>
          <p:cNvSpPr txBox="1"/>
          <p:nvPr/>
        </p:nvSpPr>
        <p:spPr>
          <a:xfrm>
            <a:off x="1693654" y="4944580"/>
            <a:ext cx="6316521" cy="1754326"/>
          </a:xfrm>
          <a:prstGeom prst="rect">
            <a:avLst/>
          </a:prstGeom>
          <a:solidFill>
            <a:schemeClr val="bg1"/>
          </a:solidFill>
        </p:spPr>
        <p:txBody>
          <a:bodyPr wrap="square">
            <a:spAutoFit/>
          </a:bodyPr>
          <a:lstStyle/>
          <a:p>
            <a:r>
              <a:rPr lang="en-US" dirty="0"/>
              <a:t>a = </a:t>
            </a:r>
            <a:r>
              <a:rPr lang="en-US" dirty="0" smtClean="0"/>
              <a:t>10</a:t>
            </a:r>
            <a:endParaRPr lang="en-US" dirty="0"/>
          </a:p>
          <a:p>
            <a:r>
              <a:rPr lang="en-US" dirty="0">
                <a:solidFill>
                  <a:srgbClr val="FF0000"/>
                </a:solidFill>
              </a:rPr>
              <a:t>''' </a:t>
            </a:r>
            <a:r>
              <a:rPr lang="en-US" dirty="0" smtClean="0">
                <a:solidFill>
                  <a:srgbClr val="FF0000"/>
                </a:solidFill>
              </a:rPr>
              <a:t>multi-line </a:t>
            </a:r>
          </a:p>
          <a:p>
            <a:r>
              <a:rPr lang="en-US" dirty="0">
                <a:solidFill>
                  <a:srgbClr val="FF0000"/>
                </a:solidFill>
              </a:rPr>
              <a:t> </a:t>
            </a:r>
            <a:r>
              <a:rPr lang="en-US" dirty="0" smtClean="0">
                <a:solidFill>
                  <a:srgbClr val="FF0000"/>
                </a:solidFill>
              </a:rPr>
              <a:t>                        string '''</a:t>
            </a:r>
            <a:endParaRPr lang="en-US" dirty="0">
              <a:solidFill>
                <a:srgbClr val="FF0000"/>
              </a:solidFill>
            </a:endParaRPr>
          </a:p>
          <a:p>
            <a:r>
              <a:rPr lang="en-US" dirty="0"/>
              <a:t>c = 2</a:t>
            </a:r>
          </a:p>
          <a:p>
            <a:r>
              <a:rPr lang="en-US" dirty="0" smtClean="0">
                <a:solidFill>
                  <a:srgbClr val="FF0000"/>
                </a:solidFill>
              </a:rPr>
              <a:t>""</a:t>
            </a:r>
            <a:r>
              <a:rPr lang="en-US" altLang="zh-TW" dirty="0">
                <a:solidFill>
                  <a:srgbClr val="FF0000"/>
                </a:solidFill>
              </a:rPr>
              <a:t>" </a:t>
            </a:r>
            <a:r>
              <a:rPr lang="en-US" dirty="0" smtClean="0">
                <a:solidFill>
                  <a:srgbClr val="FF0000"/>
                </a:solidFill>
              </a:rPr>
              <a:t>another </a:t>
            </a:r>
            <a:r>
              <a:rPr lang="en-US" altLang="zh-TW" dirty="0">
                <a:solidFill>
                  <a:srgbClr val="FF0000"/>
                </a:solidFill>
              </a:rPr>
              <a:t>multi-line </a:t>
            </a:r>
            <a:r>
              <a:rPr lang="en-US" dirty="0" smtClean="0">
                <a:solidFill>
                  <a:srgbClr val="FF0000"/>
                </a:solidFill>
              </a:rPr>
              <a:t>string</a:t>
            </a:r>
          </a:p>
          <a:p>
            <a:r>
              <a:rPr lang="en-US" dirty="0" smtClean="0">
                <a:solidFill>
                  <a:srgbClr val="FF0000"/>
                </a:solidFill>
              </a:rPr>
              <a:t>"""</a:t>
            </a:r>
            <a:endParaRPr lang="en-US" dirty="0">
              <a:solidFill>
                <a:srgbClr val="FF0000"/>
              </a:solidFill>
            </a:endParaRPr>
          </a:p>
        </p:txBody>
      </p:sp>
    </p:spTree>
    <p:extLst>
      <p:ext uri="{BB962C8B-B14F-4D97-AF65-F5344CB8AC3E}">
        <p14:creationId xmlns:p14="http://schemas.microsoft.com/office/powerpoint/2010/main" val="22874061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95023" y="620688"/>
            <a:ext cx="6965245" cy="1202485"/>
          </a:xfrm>
        </p:spPr>
        <p:txBody>
          <a:bodyPr>
            <a:normAutofit/>
          </a:bodyPr>
          <a:lstStyle/>
          <a:p>
            <a:r>
              <a:rPr lang="en-US" altLang="zh-TW" dirty="0">
                <a:latin typeface="+mn-lt"/>
              </a:rPr>
              <a:t>Escape </a:t>
            </a:r>
            <a:r>
              <a:rPr lang="en-US" altLang="zh-TW" dirty="0" smtClean="0">
                <a:latin typeface="+mn-lt"/>
              </a:rPr>
              <a:t>sequences</a:t>
            </a:r>
            <a:endParaRPr lang="zh-TW" altLang="en-US" dirty="0">
              <a:latin typeface="+mn-lt"/>
            </a:endParaRPr>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1472775265"/>
              </p:ext>
            </p:extLst>
          </p:nvPr>
        </p:nvGraphicFramePr>
        <p:xfrm>
          <a:off x="1682517" y="1700808"/>
          <a:ext cx="6264696" cy="4441267"/>
        </p:xfrm>
        <a:graphic>
          <a:graphicData uri="http://schemas.openxmlformats.org/drawingml/2006/table">
            <a:tbl>
              <a:tblPr/>
              <a:tblGrid>
                <a:gridCol w="3674387">
                  <a:extLst>
                    <a:ext uri="{9D8B030D-6E8A-4147-A177-3AD203B41FA5}">
                      <a16:colId xmlns:a16="http://schemas.microsoft.com/office/drawing/2014/main" val="20000"/>
                    </a:ext>
                  </a:extLst>
                </a:gridCol>
                <a:gridCol w="2590309">
                  <a:extLst>
                    <a:ext uri="{9D8B030D-6E8A-4147-A177-3AD203B41FA5}">
                      <a16:colId xmlns:a16="http://schemas.microsoft.com/office/drawing/2014/main" val="20001"/>
                    </a:ext>
                  </a:extLst>
                </a:gridCol>
              </a:tblGrid>
              <a:tr h="504056">
                <a:tc>
                  <a:txBody>
                    <a:bodyPr/>
                    <a:lstStyle/>
                    <a:p>
                      <a:r>
                        <a:rPr lang="en-US" altLang="zh-TW" sz="1800" dirty="0">
                          <a:latin typeface="+mn-lt"/>
                        </a:rPr>
                        <a:t>Escape sequence</a:t>
                      </a:r>
                      <a:endParaRPr lang="zh-TW" altLang="en-US" sz="1800" dirty="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r>
                        <a:rPr lang="en-US" altLang="zh-TW" sz="1800" dirty="0" smtClean="0">
                          <a:latin typeface="+mn-lt"/>
                        </a:rPr>
                        <a:t>Character</a:t>
                      </a:r>
                      <a:r>
                        <a:rPr lang="en-US" altLang="zh-TW" sz="1800" baseline="0" dirty="0" smtClean="0">
                          <a:latin typeface="+mn-lt"/>
                        </a:rPr>
                        <a:t> represented</a:t>
                      </a:r>
                      <a:endParaRPr lang="zh-TW" altLang="en-US" sz="1800" dirty="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327579">
                <a:tc>
                  <a:txBody>
                    <a:bodyPr/>
                    <a:lstStyle/>
                    <a:p>
                      <a:r>
                        <a:rPr lang="en-US" sz="1800" dirty="0">
                          <a:effectLst/>
                          <a:latin typeface="+mn-lt"/>
                        </a:rPr>
                        <a:t>\a</a:t>
                      </a:r>
                      <a:endParaRPr lang="en-US" sz="1800" dirty="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r>
                        <a:rPr lang="en-US" sz="1800" b="0" i="0" kern="1200" dirty="0" smtClean="0">
                          <a:solidFill>
                            <a:schemeClr val="tx1"/>
                          </a:solidFill>
                          <a:effectLst/>
                          <a:latin typeface="+mn-lt"/>
                          <a:ea typeface="+mn-ea"/>
                          <a:cs typeface="+mn-cs"/>
                        </a:rPr>
                        <a:t>Bell character</a:t>
                      </a:r>
                      <a:endParaRPr lang="zh-TW" altLang="en-US" sz="1800" dirty="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27579">
                <a:tc>
                  <a:txBody>
                    <a:bodyPr/>
                    <a:lstStyle/>
                    <a:p>
                      <a:r>
                        <a:rPr lang="en-US" sz="1800" dirty="0">
                          <a:effectLst/>
                          <a:latin typeface="+mn-lt"/>
                        </a:rPr>
                        <a:t>\b</a:t>
                      </a:r>
                      <a:endParaRPr lang="en-US" sz="1800" dirty="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r>
                        <a:rPr lang="en-US" sz="1800" b="0" i="0" kern="1200" dirty="0" smtClean="0">
                          <a:solidFill>
                            <a:schemeClr val="tx1"/>
                          </a:solidFill>
                          <a:effectLst/>
                          <a:latin typeface="+mn-lt"/>
                          <a:ea typeface="+mn-ea"/>
                          <a:cs typeface="+mn-cs"/>
                        </a:rPr>
                        <a:t>Backspace character</a:t>
                      </a:r>
                      <a:endParaRPr lang="zh-TW" altLang="en-US" sz="1800" dirty="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27579">
                <a:tc>
                  <a:txBody>
                    <a:bodyPr/>
                    <a:lstStyle/>
                    <a:p>
                      <a:r>
                        <a:rPr lang="en-US" sz="1800" dirty="0">
                          <a:effectLst/>
                          <a:latin typeface="+mn-lt"/>
                        </a:rPr>
                        <a:t>\f</a:t>
                      </a:r>
                      <a:endParaRPr lang="en-US" sz="1800" dirty="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r>
                        <a:rPr lang="en-US" sz="1800" b="0" i="0" kern="1200" dirty="0" err="1" smtClean="0">
                          <a:solidFill>
                            <a:schemeClr val="tx1"/>
                          </a:solidFill>
                          <a:effectLst/>
                          <a:latin typeface="+mn-lt"/>
                          <a:ea typeface="+mn-ea"/>
                          <a:cs typeface="+mn-cs"/>
                        </a:rPr>
                        <a:t>Formfeed</a:t>
                      </a:r>
                      <a:r>
                        <a:rPr lang="en-US" sz="1800" b="0" i="0" kern="1200" dirty="0" smtClean="0">
                          <a:solidFill>
                            <a:schemeClr val="tx1"/>
                          </a:solidFill>
                          <a:effectLst/>
                          <a:latin typeface="+mn-lt"/>
                          <a:ea typeface="+mn-ea"/>
                          <a:cs typeface="+mn-cs"/>
                        </a:rPr>
                        <a:t> character</a:t>
                      </a:r>
                      <a:endParaRPr lang="zh-TW" altLang="en-US" sz="1800" dirty="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27579">
                <a:tc>
                  <a:txBody>
                    <a:bodyPr/>
                    <a:lstStyle/>
                    <a:p>
                      <a:r>
                        <a:rPr lang="en-US" sz="1800" dirty="0">
                          <a:effectLst/>
                          <a:latin typeface="+mn-lt"/>
                        </a:rPr>
                        <a:t>\n</a:t>
                      </a:r>
                      <a:endParaRPr lang="en-US" sz="1800" dirty="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800" b="0" i="0" kern="1200" dirty="0" smtClean="0">
                          <a:solidFill>
                            <a:schemeClr val="tx1"/>
                          </a:solidFill>
                          <a:effectLst/>
                          <a:latin typeface="+mn-lt"/>
                          <a:ea typeface="+mn-ea"/>
                          <a:cs typeface="+mn-cs"/>
                        </a:rPr>
                        <a:t>Newline character</a:t>
                      </a:r>
                      <a:endParaRPr lang="zh-TW" altLang="en-US" sz="1800" dirty="0" smtClean="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327579">
                <a:tc>
                  <a:txBody>
                    <a:bodyPr/>
                    <a:lstStyle/>
                    <a:p>
                      <a:r>
                        <a:rPr lang="en-US" sz="1800" dirty="0">
                          <a:effectLst/>
                          <a:latin typeface="+mn-lt"/>
                        </a:rPr>
                        <a:t>\r</a:t>
                      </a:r>
                      <a:endParaRPr lang="en-US" sz="1800" dirty="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800" dirty="0">
                          <a:latin typeface="+mn-lt"/>
                        </a:rPr>
                        <a:t>Carriage </a:t>
                      </a:r>
                      <a:r>
                        <a:rPr lang="en-US" altLang="zh-TW" sz="1800" dirty="0" smtClean="0">
                          <a:latin typeface="+mn-lt"/>
                        </a:rPr>
                        <a:t>return </a:t>
                      </a:r>
                      <a:r>
                        <a:rPr lang="en-US" altLang="zh-TW" sz="1800" b="0" i="0" kern="1200" dirty="0" smtClean="0">
                          <a:solidFill>
                            <a:schemeClr val="tx1"/>
                          </a:solidFill>
                          <a:effectLst/>
                          <a:latin typeface="+mn-lt"/>
                          <a:ea typeface="+mn-ea"/>
                          <a:cs typeface="+mn-cs"/>
                        </a:rPr>
                        <a:t>character</a:t>
                      </a:r>
                      <a:endParaRPr lang="zh-TW" altLang="en-US" sz="1800" dirty="0" smtClean="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327579">
                <a:tc>
                  <a:txBody>
                    <a:bodyPr/>
                    <a:lstStyle/>
                    <a:p>
                      <a:r>
                        <a:rPr lang="en-US" sz="1800" dirty="0">
                          <a:effectLst/>
                          <a:latin typeface="+mn-lt"/>
                        </a:rPr>
                        <a:t>\t</a:t>
                      </a:r>
                      <a:endParaRPr lang="en-US" sz="1800" dirty="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0" kern="1200" dirty="0" smtClean="0">
                          <a:solidFill>
                            <a:schemeClr val="tx1"/>
                          </a:solidFill>
                          <a:effectLst/>
                          <a:latin typeface="+mn-lt"/>
                          <a:ea typeface="+mn-ea"/>
                          <a:cs typeface="+mn-cs"/>
                        </a:rPr>
                        <a:t>Tab </a:t>
                      </a:r>
                      <a:r>
                        <a:rPr lang="en-US" altLang="zh-TW" sz="1800" b="0" i="0" kern="1200" dirty="0" smtClean="0">
                          <a:solidFill>
                            <a:schemeClr val="tx1"/>
                          </a:solidFill>
                          <a:effectLst/>
                          <a:latin typeface="+mn-lt"/>
                          <a:ea typeface="+mn-ea"/>
                          <a:cs typeface="+mn-cs"/>
                        </a:rPr>
                        <a:t>character</a:t>
                      </a:r>
                      <a:endParaRPr lang="zh-TW" altLang="en-US" sz="1800" dirty="0" smtClean="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327579">
                <a:tc>
                  <a:txBody>
                    <a:bodyPr/>
                    <a:lstStyle/>
                    <a:p>
                      <a:r>
                        <a:rPr lang="en-US" sz="1800" dirty="0">
                          <a:effectLst/>
                          <a:latin typeface="+mn-lt"/>
                        </a:rPr>
                        <a:t>\v</a:t>
                      </a:r>
                      <a:endParaRPr lang="en-US" sz="1800" dirty="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Vertical Tab </a:t>
                      </a:r>
                      <a:r>
                        <a:rPr lang="en-US" altLang="zh-TW" sz="1800" b="0" i="0" kern="1200" dirty="0" smtClean="0">
                          <a:solidFill>
                            <a:schemeClr val="tx1"/>
                          </a:solidFill>
                          <a:effectLst/>
                          <a:latin typeface="+mn-lt"/>
                          <a:ea typeface="+mn-ea"/>
                          <a:cs typeface="+mn-cs"/>
                        </a:rPr>
                        <a:t>character</a:t>
                      </a:r>
                      <a:endParaRPr lang="zh-TW" altLang="en-US" sz="1800" dirty="0" smtClean="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443251">
                <a:tc>
                  <a:txBody>
                    <a:bodyPr/>
                    <a:lstStyle/>
                    <a:p>
                      <a:r>
                        <a:rPr lang="en-US" altLang="zh-TW" sz="1800" dirty="0">
                          <a:effectLst/>
                          <a:latin typeface="+mn-lt"/>
                        </a:rPr>
                        <a:t>\\</a:t>
                      </a:r>
                      <a:endParaRPr lang="zh-TW" altLang="en-US" sz="180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800" dirty="0" smtClean="0">
                          <a:latin typeface="+mn-lt"/>
                        </a:rPr>
                        <a:t>Backslash </a:t>
                      </a:r>
                      <a:r>
                        <a:rPr lang="en-US" altLang="zh-TW" sz="1800" b="0" i="0" kern="1200" dirty="0" smtClean="0">
                          <a:solidFill>
                            <a:schemeClr val="tx1"/>
                          </a:solidFill>
                          <a:effectLst/>
                          <a:latin typeface="+mn-lt"/>
                          <a:ea typeface="+mn-ea"/>
                          <a:cs typeface="+mn-cs"/>
                        </a:rPr>
                        <a:t>character</a:t>
                      </a:r>
                      <a:endParaRPr lang="zh-TW" altLang="en-US" sz="1800" dirty="0" smtClean="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331696">
                <a:tc>
                  <a:txBody>
                    <a:bodyPr/>
                    <a:lstStyle/>
                    <a:p>
                      <a:r>
                        <a:rPr lang="en-US" altLang="zh-TW" sz="1800" dirty="0">
                          <a:effectLst/>
                          <a:latin typeface="+mn-lt"/>
                        </a:rPr>
                        <a:t>\?</a:t>
                      </a:r>
                      <a:endParaRPr lang="zh-TW" altLang="en-US" sz="180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800" dirty="0">
                          <a:latin typeface="+mn-lt"/>
                        </a:rPr>
                        <a:t>Question </a:t>
                      </a:r>
                      <a:r>
                        <a:rPr lang="en-US" altLang="zh-TW" sz="1800" dirty="0" smtClean="0">
                          <a:latin typeface="+mn-lt"/>
                        </a:rPr>
                        <a:t>mark </a:t>
                      </a:r>
                      <a:r>
                        <a:rPr lang="en-US" altLang="zh-TW" sz="1800" b="0" i="0" kern="1200" dirty="0" smtClean="0">
                          <a:solidFill>
                            <a:schemeClr val="tx1"/>
                          </a:solidFill>
                          <a:effectLst/>
                          <a:latin typeface="+mn-lt"/>
                          <a:ea typeface="+mn-ea"/>
                          <a:cs typeface="+mn-cs"/>
                        </a:rPr>
                        <a:t>character</a:t>
                      </a:r>
                      <a:endParaRPr lang="zh-TW" altLang="en-US" sz="1800" dirty="0" smtClean="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327579">
                <a:tc>
                  <a:txBody>
                    <a:bodyPr/>
                    <a:lstStyle/>
                    <a:p>
                      <a:r>
                        <a:rPr lang="en-US" altLang="zh-TW" sz="1800" dirty="0">
                          <a:effectLst/>
                          <a:latin typeface="+mn-lt"/>
                        </a:rPr>
                        <a:t>\'</a:t>
                      </a:r>
                      <a:endParaRPr lang="zh-TW" altLang="en-US" sz="180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800" dirty="0" smtClean="0">
                          <a:latin typeface="+mn-lt"/>
                        </a:rPr>
                        <a:t>Single-quote </a:t>
                      </a:r>
                      <a:r>
                        <a:rPr lang="en-US" altLang="zh-TW" sz="1800" b="0" i="0" kern="1200" dirty="0" smtClean="0">
                          <a:solidFill>
                            <a:schemeClr val="tx1"/>
                          </a:solidFill>
                          <a:effectLst/>
                          <a:latin typeface="+mn-lt"/>
                          <a:ea typeface="+mn-ea"/>
                          <a:cs typeface="+mn-cs"/>
                        </a:rPr>
                        <a:t>character</a:t>
                      </a:r>
                      <a:endParaRPr lang="zh-TW" altLang="en-US" sz="1800" dirty="0" smtClean="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r h="327579">
                <a:tc>
                  <a:txBody>
                    <a:bodyPr/>
                    <a:lstStyle/>
                    <a:p>
                      <a:r>
                        <a:rPr lang="en-US" altLang="zh-TW" sz="1800" dirty="0">
                          <a:effectLst/>
                          <a:latin typeface="+mn-lt"/>
                        </a:rPr>
                        <a:t>\"</a:t>
                      </a:r>
                      <a:endParaRPr lang="zh-TW" altLang="en-US" sz="1800" dirty="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800" dirty="0" smtClean="0">
                          <a:latin typeface="+mn-lt"/>
                        </a:rPr>
                        <a:t>Double-quote </a:t>
                      </a:r>
                      <a:r>
                        <a:rPr lang="en-US" altLang="zh-TW" sz="1800" b="0" i="0" kern="1200" dirty="0" smtClean="0">
                          <a:solidFill>
                            <a:schemeClr val="tx1"/>
                          </a:solidFill>
                          <a:effectLst/>
                          <a:latin typeface="+mn-lt"/>
                          <a:ea typeface="+mn-ea"/>
                          <a:cs typeface="+mn-cs"/>
                        </a:rPr>
                        <a:t>character</a:t>
                      </a:r>
                      <a:endParaRPr lang="zh-TW" altLang="en-US" sz="1800" dirty="0" smtClean="0">
                        <a:latin typeface="+mn-lt"/>
                      </a:endParaRPr>
                    </a:p>
                  </a:txBody>
                  <a:tcPr marL="75076" marR="75076" marT="37538" marB="37538"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1"/>
                  </a:ext>
                </a:extLst>
              </a:tr>
            </a:tbl>
          </a:graphicData>
        </a:graphic>
      </p:graphicFrame>
      <p:sp>
        <p:nvSpPr>
          <p:cNvPr id="4" name="投影片編號版面配置區 3"/>
          <p:cNvSpPr>
            <a:spLocks noGrp="1"/>
          </p:cNvSpPr>
          <p:nvPr>
            <p:ph type="sldNum" sz="quarter" idx="12"/>
          </p:nvPr>
        </p:nvSpPr>
        <p:spPr/>
        <p:txBody>
          <a:bodyPr/>
          <a:lstStyle/>
          <a:p>
            <a:fld id="{43BF4364-13DB-4B84-B596-2F49C4653971}" type="slidenum">
              <a:rPr lang="zh-TW" altLang="en-US" smtClean="0"/>
              <a:pPr/>
              <a:t>5</a:t>
            </a:fld>
            <a:endParaRPr lang="zh-TW" altLang="en-US"/>
          </a:p>
        </p:txBody>
      </p:sp>
    </p:spTree>
    <p:extLst>
      <p:ext uri="{BB962C8B-B14F-4D97-AF65-F5344CB8AC3E}">
        <p14:creationId xmlns:p14="http://schemas.microsoft.com/office/powerpoint/2010/main" val="27638784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en-US" altLang="zh-TW" dirty="0" smtClean="0">
                <a:latin typeface="+mn-lt"/>
              </a:rPr>
              <a:t>Typesetting of the output</a:t>
            </a:r>
            <a:endParaRPr lang="zh-TW" altLang="en-US" dirty="0">
              <a:latin typeface="+mn-lt"/>
            </a:endParaRPr>
          </a:p>
        </p:txBody>
      </p:sp>
      <p:sp>
        <p:nvSpPr>
          <p:cNvPr id="3" name="內容版面配置區 2"/>
          <p:cNvSpPr>
            <a:spLocks noGrp="1"/>
          </p:cNvSpPr>
          <p:nvPr>
            <p:ph idx="1"/>
          </p:nvPr>
        </p:nvSpPr>
        <p:spPr/>
        <p:txBody>
          <a:bodyPr/>
          <a:lstStyle/>
          <a:p>
            <a:pPr algn="just"/>
            <a:r>
              <a:rPr lang="en-US" altLang="zh-TW" dirty="0" smtClean="0"/>
              <a:t>The output result can be typeset by Newline(\n), </a:t>
            </a:r>
            <a:r>
              <a:rPr lang="en-US" altLang="zh-TW" dirty="0"/>
              <a:t>Tab(\t)</a:t>
            </a:r>
            <a:r>
              <a:rPr lang="en-US" altLang="zh-TW" dirty="0" smtClean="0"/>
              <a:t>, or blank</a:t>
            </a:r>
          </a:p>
          <a:p>
            <a:pPr lvl="1"/>
            <a:r>
              <a:rPr lang="en-US" altLang="zh-TW" dirty="0" smtClean="0"/>
              <a:t>Clear to read and check</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6</a:t>
            </a:fld>
            <a:endParaRPr lang="zh-TW" altLang="en-US"/>
          </a:p>
        </p:txBody>
      </p:sp>
    </p:spTree>
    <p:extLst>
      <p:ext uri="{BB962C8B-B14F-4D97-AF65-F5344CB8AC3E}">
        <p14:creationId xmlns:p14="http://schemas.microsoft.com/office/powerpoint/2010/main" val="3850702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en-US" altLang="zh-TW" dirty="0"/>
              <a:t>Typesetting of the output</a:t>
            </a:r>
            <a:endParaRPr lang="en-US" altLang="zh-TW" dirty="0">
              <a:latin typeface="+mn-lt"/>
            </a:endParaRPr>
          </a:p>
        </p:txBody>
      </p:sp>
      <p:sp>
        <p:nvSpPr>
          <p:cNvPr id="6" name="內容版面配置區 2"/>
          <p:cNvSpPr>
            <a:spLocks noGrp="1"/>
          </p:cNvSpPr>
          <p:nvPr>
            <p:ph idx="1"/>
          </p:nvPr>
        </p:nvSpPr>
        <p:spPr>
          <a:xfrm>
            <a:off x="1463040" y="2119257"/>
            <a:ext cx="6196405" cy="3603812"/>
          </a:xfrm>
        </p:spPr>
        <p:txBody>
          <a:bodyPr>
            <a:normAutofit/>
          </a:bodyPr>
          <a:lstStyle/>
          <a:p>
            <a:r>
              <a:rPr lang="en-US" altLang="zh-TW" dirty="0" err="1" smtClean="0"/>
              <a:t>E.g</a:t>
            </a:r>
            <a:r>
              <a:rPr lang="en-US" altLang="zh-TW" dirty="0" smtClean="0"/>
              <a:t>:</a:t>
            </a:r>
            <a:endParaRPr lang="en-US" altLang="zh-TW" dirty="0"/>
          </a:p>
          <a:p>
            <a:endParaRPr lang="en-US" altLang="zh-TW" dirty="0"/>
          </a:p>
          <a:p>
            <a:endParaRPr lang="en-US" altLang="zh-TW" dirty="0"/>
          </a:p>
          <a:p>
            <a:endParaRPr lang="en-US" altLang="zh-TW" dirty="0"/>
          </a:p>
          <a:p>
            <a:endParaRPr lang="en-US" altLang="zh-TW" dirty="0"/>
          </a:p>
          <a:p>
            <a:endParaRPr lang="en-US" altLang="zh-TW" dirty="0"/>
          </a:p>
          <a:p>
            <a:pPr marL="274320" lvl="1"/>
            <a:r>
              <a:rPr lang="en-US" altLang="zh-TW" sz="2400" dirty="0" smtClean="0"/>
              <a:t>Result:</a:t>
            </a:r>
            <a:endParaRPr lang="zh-TW" altLang="en-US" sz="2400" dirty="0"/>
          </a:p>
          <a:p>
            <a:endParaRPr lang="zh-TW" altLang="en-US" dirty="0"/>
          </a:p>
          <a:p>
            <a:endParaRPr lang="en-US" altLang="zh-TW" dirty="0"/>
          </a:p>
          <a:p>
            <a:endParaRPr lang="zh-TW" altLang="en-US" dirty="0"/>
          </a:p>
          <a:p>
            <a:pPr marL="0" indent="0">
              <a:buNone/>
            </a:pPr>
            <a:endParaRPr lang="en-US" altLang="zh-TW" dirty="0"/>
          </a:p>
          <a:p>
            <a:pPr marL="0" indent="0">
              <a:buNone/>
            </a:pPr>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7</a:t>
            </a:fld>
            <a:endParaRPr lang="zh-TW" altLang="en-US"/>
          </a:p>
        </p:txBody>
      </p:sp>
      <p:pic>
        <p:nvPicPr>
          <p:cNvPr id="717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78575" r="41878" b="3285"/>
          <a:stretch/>
        </p:blipFill>
        <p:spPr bwMode="auto">
          <a:xfrm>
            <a:off x="2051720" y="5301208"/>
            <a:ext cx="4392488" cy="961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矩形 6"/>
          <p:cNvSpPr/>
          <p:nvPr/>
        </p:nvSpPr>
        <p:spPr>
          <a:xfrm>
            <a:off x="66251" y="5470619"/>
            <a:ext cx="1656183"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365760" lvl="1" indent="0">
              <a:buNone/>
            </a:pPr>
            <a:r>
              <a:rPr lang="en-US" altLang="zh-TW" dirty="0"/>
              <a:t>print(num1)</a:t>
            </a:r>
          </a:p>
        </p:txBody>
      </p:sp>
      <p:cxnSp>
        <p:nvCxnSpPr>
          <p:cNvPr id="8" name="直線單箭頭接點 7"/>
          <p:cNvCxnSpPr/>
          <p:nvPr/>
        </p:nvCxnSpPr>
        <p:spPr>
          <a:xfrm>
            <a:off x="1722434" y="5626099"/>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3017883" y="5510590"/>
            <a:ext cx="740908" cy="369332"/>
          </a:xfrm>
          <a:prstGeom prst="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TW" dirty="0"/>
              <a:t>print()</a:t>
            </a:r>
            <a:endParaRPr lang="zh-TW" altLang="en-US" dirty="0"/>
          </a:p>
        </p:txBody>
      </p:sp>
      <p:cxnSp>
        <p:nvCxnSpPr>
          <p:cNvPr id="10" name="直線單箭頭接點 9"/>
          <p:cNvCxnSpPr/>
          <p:nvPr/>
        </p:nvCxnSpPr>
        <p:spPr>
          <a:xfrm flipH="1" flipV="1">
            <a:off x="2483768" y="5695256"/>
            <a:ext cx="534115" cy="54793"/>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1" name="矩形 10"/>
          <p:cNvSpPr/>
          <p:nvPr/>
        </p:nvSpPr>
        <p:spPr>
          <a:xfrm>
            <a:off x="66250" y="6186334"/>
            <a:ext cx="1656183" cy="369332"/>
          </a:xfrm>
          <a:prstGeom prst="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wrap="square">
            <a:spAutoFit/>
          </a:bodyPr>
          <a:lstStyle/>
          <a:p>
            <a:pPr marL="365760" lvl="1" indent="0">
              <a:buNone/>
            </a:pPr>
            <a:r>
              <a:rPr lang="en-US" altLang="zh-TW" dirty="0"/>
              <a:t>print(num2)</a:t>
            </a:r>
          </a:p>
        </p:txBody>
      </p:sp>
      <p:cxnSp>
        <p:nvCxnSpPr>
          <p:cNvPr id="12" name="直線單箭頭接點 11"/>
          <p:cNvCxnSpPr>
            <a:endCxn id="7170" idx="1"/>
          </p:cNvCxnSpPr>
          <p:nvPr/>
        </p:nvCxnSpPr>
        <p:spPr>
          <a:xfrm flipV="1">
            <a:off x="1647206" y="5781841"/>
            <a:ext cx="404514" cy="51457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矩形 15"/>
          <p:cNvSpPr/>
          <p:nvPr/>
        </p:nvSpPr>
        <p:spPr>
          <a:xfrm>
            <a:off x="2988179" y="6062937"/>
            <a:ext cx="1087157" cy="369332"/>
          </a:xfrm>
          <a:prstGeom prst="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wrap="none">
            <a:spAutoFit/>
          </a:bodyPr>
          <a:lstStyle/>
          <a:p>
            <a:r>
              <a:rPr lang="en-US" altLang="zh-TW" dirty="0"/>
              <a:t>print("\n")</a:t>
            </a:r>
            <a:endParaRPr lang="zh-TW" altLang="en-US" dirty="0"/>
          </a:p>
        </p:txBody>
      </p:sp>
      <p:cxnSp>
        <p:nvCxnSpPr>
          <p:cNvPr id="17" name="直線單箭頭接點 16"/>
          <p:cNvCxnSpPr/>
          <p:nvPr/>
        </p:nvCxnSpPr>
        <p:spPr>
          <a:xfrm flipH="1" flipV="1">
            <a:off x="2483768" y="6057983"/>
            <a:ext cx="534115" cy="54793"/>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39615B5F-D503-41D6-B283-FE8B80A482E1}"/>
              </a:ext>
            </a:extLst>
          </p:cNvPr>
          <p:cNvSpPr txBox="1"/>
          <p:nvPr/>
        </p:nvSpPr>
        <p:spPr>
          <a:xfrm>
            <a:off x="1872208" y="2729718"/>
            <a:ext cx="5004048" cy="1754326"/>
          </a:xfrm>
          <a:prstGeom prst="rect">
            <a:avLst/>
          </a:prstGeom>
          <a:solidFill>
            <a:schemeClr val="bg1"/>
          </a:solidFill>
        </p:spPr>
        <p:txBody>
          <a:bodyPr wrap="square">
            <a:spAutoFit/>
          </a:bodyPr>
          <a:lstStyle/>
          <a:p>
            <a:pPr marL="365760" lvl="1" indent="0">
              <a:buNone/>
            </a:pPr>
            <a:r>
              <a:rPr lang="en-US" altLang="zh-TW" dirty="0"/>
              <a:t>num1=10 </a:t>
            </a:r>
            <a:r>
              <a:rPr lang="en-US" altLang="zh-TW" dirty="0">
                <a:solidFill>
                  <a:srgbClr val="FF0000"/>
                </a:solidFill>
              </a:rPr>
              <a:t># Integer variable 1</a:t>
            </a:r>
          </a:p>
          <a:p>
            <a:pPr marL="365760" lvl="1" indent="0">
              <a:buNone/>
            </a:pPr>
            <a:r>
              <a:rPr lang="en-US" altLang="zh-TW" dirty="0"/>
              <a:t>num2=20 </a:t>
            </a:r>
            <a:r>
              <a:rPr lang="en-US" altLang="zh-TW" dirty="0">
                <a:solidFill>
                  <a:srgbClr val="FF0000"/>
                </a:solidFill>
              </a:rPr>
              <a:t># Integer variable 2</a:t>
            </a:r>
          </a:p>
          <a:p>
            <a:pPr marL="365760" lvl="1" indent="0">
              <a:buNone/>
            </a:pPr>
            <a:r>
              <a:rPr lang="en-US" altLang="zh-TW" dirty="0"/>
              <a:t>print(num1)</a:t>
            </a:r>
          </a:p>
          <a:p>
            <a:pPr marL="365760" lvl="1" indent="0">
              <a:buNone/>
            </a:pPr>
            <a:r>
              <a:rPr lang="en-US" altLang="zh-TW" dirty="0"/>
              <a:t>print()</a:t>
            </a:r>
            <a:r>
              <a:rPr lang="en-US" altLang="zh-TW" dirty="0">
                <a:solidFill>
                  <a:srgbClr val="FF0000"/>
                </a:solidFill>
              </a:rPr>
              <a:t> # Line wrapping method 1</a:t>
            </a:r>
          </a:p>
          <a:p>
            <a:pPr marL="365760" lvl="1" indent="0">
              <a:buNone/>
            </a:pPr>
            <a:r>
              <a:rPr lang="en-US" altLang="zh-TW" dirty="0"/>
              <a:t>print(num2)</a:t>
            </a:r>
          </a:p>
          <a:p>
            <a:pPr marL="365760" lvl="1" indent="0">
              <a:buNone/>
            </a:pPr>
            <a:r>
              <a:rPr lang="en-US" altLang="zh-TW" dirty="0"/>
              <a:t>print("\n")</a:t>
            </a:r>
            <a:r>
              <a:rPr lang="en-US" altLang="zh-TW" dirty="0">
                <a:solidFill>
                  <a:srgbClr val="FF0000"/>
                </a:solidFill>
              </a:rPr>
              <a:t> # Line wrapping method 2</a:t>
            </a:r>
            <a:endParaRPr lang="en-US" altLang="zh-TW" dirty="0"/>
          </a:p>
        </p:txBody>
      </p:sp>
    </p:spTree>
    <p:extLst>
      <p:ext uri="{BB962C8B-B14F-4D97-AF65-F5344CB8AC3E}">
        <p14:creationId xmlns:p14="http://schemas.microsoft.com/office/powerpoint/2010/main" val="1712404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mn-lt"/>
              </a:rPr>
              <a:t>Data type</a:t>
            </a:r>
            <a:endParaRPr lang="zh-TW" altLang="en-US" dirty="0">
              <a:latin typeface="+mn-lt"/>
            </a:endParaRPr>
          </a:p>
        </p:txBody>
      </p:sp>
      <p:sp>
        <p:nvSpPr>
          <p:cNvPr id="3" name="內容版面配置區 2"/>
          <p:cNvSpPr>
            <a:spLocks noGrp="1"/>
          </p:cNvSpPr>
          <p:nvPr>
            <p:ph idx="1"/>
          </p:nvPr>
        </p:nvSpPr>
        <p:spPr/>
        <p:txBody>
          <a:bodyPr>
            <a:normAutofit/>
          </a:bodyPr>
          <a:lstStyle/>
          <a:p>
            <a:pPr algn="just"/>
            <a:r>
              <a:rPr lang="en-US" altLang="zh-TW" dirty="0"/>
              <a:t>During the execution of the program, a lot of information needs to be calculated and </a:t>
            </a:r>
            <a:r>
              <a:rPr lang="en-US" altLang="zh-TW" dirty="0" smtClean="0"/>
              <a:t>stored</a:t>
            </a:r>
          </a:p>
          <a:p>
            <a:pPr lvl="1" algn="just"/>
            <a:r>
              <a:rPr lang="en-US" altLang="zh-TW" dirty="0" smtClean="0"/>
              <a:t>The </a:t>
            </a:r>
            <a:r>
              <a:rPr lang="en-US" altLang="zh-TW" dirty="0"/>
              <a:t>information is stored in the memory </a:t>
            </a:r>
            <a:r>
              <a:rPr lang="en-US" altLang="zh-TW" dirty="0" smtClean="0"/>
              <a:t>space</a:t>
            </a:r>
          </a:p>
          <a:p>
            <a:pPr lvl="1" algn="just"/>
            <a:r>
              <a:rPr lang="en-US" altLang="zh-TW" dirty="0" smtClean="0"/>
              <a:t>The required format vary with different types </a:t>
            </a:r>
            <a:r>
              <a:rPr lang="en-US" altLang="zh-TW" dirty="0"/>
              <a:t>of </a:t>
            </a:r>
            <a:r>
              <a:rPr lang="en-US" altLang="zh-TW" dirty="0" smtClean="0"/>
              <a:t>data</a:t>
            </a:r>
          </a:p>
          <a:p>
            <a:pPr lvl="1"/>
            <a:r>
              <a:rPr lang="en-US" altLang="zh-TW" dirty="0" smtClean="0"/>
              <a:t>Data type is designed for different types of data</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8</a:t>
            </a:fld>
            <a:endParaRPr lang="zh-TW" altLang="en-US"/>
          </a:p>
        </p:txBody>
      </p:sp>
    </p:spTree>
    <p:extLst>
      <p:ext uri="{BB962C8B-B14F-4D97-AF65-F5344CB8AC3E}">
        <p14:creationId xmlns:p14="http://schemas.microsoft.com/office/powerpoint/2010/main" val="247193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mn-lt"/>
              </a:rPr>
              <a:t>Data type</a:t>
            </a:r>
            <a:endParaRPr lang="zh-TW" altLang="en-US" dirty="0">
              <a:latin typeface="+mn-lt"/>
            </a:endParaRPr>
          </a:p>
        </p:txBody>
      </p:sp>
      <p:sp>
        <p:nvSpPr>
          <p:cNvPr id="6" name="內容版面配置區 2"/>
          <p:cNvSpPr>
            <a:spLocks noGrp="1"/>
          </p:cNvSpPr>
          <p:nvPr>
            <p:ph idx="1"/>
          </p:nvPr>
        </p:nvSpPr>
        <p:spPr>
          <a:xfrm>
            <a:off x="2051720" y="2636912"/>
            <a:ext cx="5103669" cy="1957815"/>
          </a:xfrm>
        </p:spPr>
        <p:txBody>
          <a:bodyPr>
            <a:normAutofit/>
          </a:bodyPr>
          <a:lstStyle/>
          <a:p>
            <a:r>
              <a:rPr lang="en-US" altLang="zh-TW" dirty="0"/>
              <a:t>Integer</a:t>
            </a:r>
          </a:p>
          <a:p>
            <a:r>
              <a:rPr lang="en-US" altLang="zh-TW" dirty="0"/>
              <a:t>Floating </a:t>
            </a:r>
            <a:r>
              <a:rPr lang="en-US" altLang="zh-TW" dirty="0" smtClean="0"/>
              <a:t>point </a:t>
            </a:r>
            <a:r>
              <a:rPr lang="en-US" altLang="zh-TW" dirty="0"/>
              <a:t>number</a:t>
            </a:r>
          </a:p>
          <a:p>
            <a:r>
              <a:rPr lang="en-US" altLang="zh-TW" dirty="0"/>
              <a:t>String</a:t>
            </a:r>
          </a:p>
          <a:p>
            <a:r>
              <a:rPr lang="en-US" altLang="zh-TW" dirty="0"/>
              <a:t>Complex</a:t>
            </a:r>
            <a:endParaRPr lang="en-US" b="0" i="0" dirty="0">
              <a:solidFill>
                <a:srgbClr val="212529"/>
              </a:solidFill>
              <a:effectLst/>
              <a:latin typeface="Poppins"/>
            </a:endParaRPr>
          </a:p>
          <a:p>
            <a:endParaRPr lang="en-US" altLang="zh-TW" dirty="0"/>
          </a:p>
          <a:p>
            <a:endParaRPr lang="en-US" altLang="zh-TW" dirty="0"/>
          </a:p>
          <a:p>
            <a:endParaRPr lang="en-US" altLang="zh-TW" dirty="0"/>
          </a:p>
          <a:p>
            <a:pPr marL="0" indent="0">
              <a:buNone/>
            </a:pPr>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9</a:t>
            </a:fld>
            <a:endParaRPr lang="zh-TW" altLang="en-US"/>
          </a:p>
        </p:txBody>
      </p:sp>
    </p:spTree>
    <p:extLst>
      <p:ext uri="{BB962C8B-B14F-4D97-AF65-F5344CB8AC3E}">
        <p14:creationId xmlns:p14="http://schemas.microsoft.com/office/powerpoint/2010/main" val="16175196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圖釘">
  <a:themeElements>
    <a:clrScheme name="圖釘">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圖釘">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圖釘">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1537</TotalTime>
  <Words>978</Words>
  <Application>Microsoft Office PowerPoint</Application>
  <PresentationFormat>如螢幕大小 (4:3)</PresentationFormat>
  <Paragraphs>334</Paragraphs>
  <Slides>26</Slides>
  <Notes>2</Notes>
  <HiddenSlides>0</HiddenSlides>
  <MMClips>0</MMClips>
  <ScaleCrop>false</ScaleCrop>
  <HeadingPairs>
    <vt:vector size="6" baseType="variant">
      <vt:variant>
        <vt:lpstr>使用字型</vt:lpstr>
      </vt:variant>
      <vt:variant>
        <vt:i4>11</vt:i4>
      </vt:variant>
      <vt:variant>
        <vt:lpstr>佈景主題</vt:lpstr>
      </vt:variant>
      <vt:variant>
        <vt:i4>1</vt:i4>
      </vt:variant>
      <vt:variant>
        <vt:lpstr>投影片標題</vt:lpstr>
      </vt:variant>
      <vt:variant>
        <vt:i4>26</vt:i4>
      </vt:variant>
    </vt:vector>
  </HeadingPairs>
  <TitlesOfParts>
    <vt:vector size="38" baseType="lpstr">
      <vt:lpstr>Courier</vt:lpstr>
      <vt:lpstr>Poppins</vt:lpstr>
      <vt:lpstr>微軟正黑體</vt:lpstr>
      <vt:lpstr>新細明體</vt:lpstr>
      <vt:lpstr>Arial</vt:lpstr>
      <vt:lpstr>Brush Script MT</vt:lpstr>
      <vt:lpstr>Calibri</vt:lpstr>
      <vt:lpstr>Constantia</vt:lpstr>
      <vt:lpstr>Franklin Gothic Book</vt:lpstr>
      <vt:lpstr>Rage Italic</vt:lpstr>
      <vt:lpstr>Times New Roman</vt:lpstr>
      <vt:lpstr>圖釘</vt:lpstr>
      <vt:lpstr>Basic Knowledge in Python</vt:lpstr>
      <vt:lpstr>Learning target</vt:lpstr>
      <vt:lpstr>Comment</vt:lpstr>
      <vt:lpstr>Comment</vt:lpstr>
      <vt:lpstr>Escape sequences</vt:lpstr>
      <vt:lpstr>Typesetting of the output</vt:lpstr>
      <vt:lpstr>Typesetting of the output</vt:lpstr>
      <vt:lpstr>Data type</vt:lpstr>
      <vt:lpstr>Data type</vt:lpstr>
      <vt:lpstr>Data type</vt:lpstr>
      <vt:lpstr>Basic operators</vt:lpstr>
      <vt:lpstr>Basic operators</vt:lpstr>
      <vt:lpstr>Basic operators</vt:lpstr>
      <vt:lpstr>Basic operators</vt:lpstr>
      <vt:lpstr>Basic operators</vt:lpstr>
      <vt:lpstr>Basic operators</vt:lpstr>
      <vt:lpstr>Basic operators</vt:lpstr>
      <vt:lpstr>The difference  between = and ==</vt:lpstr>
      <vt:lpstr>The difference  between = and ==</vt:lpstr>
      <vt:lpstr>Indentation</vt:lpstr>
      <vt:lpstr>Indentation</vt:lpstr>
      <vt:lpstr>Multi-line representation</vt:lpstr>
      <vt:lpstr>Source</vt:lpstr>
      <vt:lpstr>Exercise 1</vt:lpstr>
      <vt:lpstr>Exercise 2</vt:lpstr>
      <vt:lpstr>Exercise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Python 程式設計入門</dc:title>
  <dc:creator>weng1</dc:creator>
  <cp:lastModifiedBy>lbh</cp:lastModifiedBy>
  <cp:revision>127</cp:revision>
  <dcterms:created xsi:type="dcterms:W3CDTF">2015-07-21T05:51:33Z</dcterms:created>
  <dcterms:modified xsi:type="dcterms:W3CDTF">2021-02-24T08:09:45Z</dcterms:modified>
</cp:coreProperties>
</file>